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10" r:id="rId2"/>
    <p:sldId id="346" r:id="rId3"/>
    <p:sldId id="381" r:id="rId4"/>
    <p:sldId id="380" r:id="rId5"/>
    <p:sldId id="382" r:id="rId6"/>
    <p:sldId id="347" r:id="rId7"/>
    <p:sldId id="384" r:id="rId8"/>
    <p:sldId id="383" r:id="rId9"/>
    <p:sldId id="348" r:id="rId10"/>
    <p:sldId id="385" r:id="rId11"/>
    <p:sldId id="386" r:id="rId12"/>
    <p:sldId id="387" r:id="rId13"/>
    <p:sldId id="349" r:id="rId14"/>
    <p:sldId id="350" r:id="rId15"/>
    <p:sldId id="351" r:id="rId16"/>
    <p:sldId id="352" r:id="rId17"/>
    <p:sldId id="353" r:id="rId18"/>
    <p:sldId id="311" r:id="rId19"/>
    <p:sldId id="40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EF409-BCEE-472C-B78D-B74E9D512109}" type="datetimeFigureOut">
              <a:rPr lang="en-US" smtClean="0"/>
              <a:pPr/>
              <a:t>11/26/2013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CBFBA-4B39-4E74-90AA-C01DDF1069C6}" type="slidenum">
              <a:rPr lang="en-US" smtClean="0"/>
              <a:pPr/>
              <a:t>‹#›</a:t>
            </a:fld>
            <a:endParaRPr lang="en-US" dirty="0"/>
          </a:p>
        </p:txBody>
      </p:sp>
    </p:spTree>
    <p:extLst>
      <p:ext uri="{BB962C8B-B14F-4D97-AF65-F5344CB8AC3E}">
        <p14:creationId xmlns:p14="http://schemas.microsoft.com/office/powerpoint/2010/main" val="108511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13D33-BFC4-40B0-8F03-2302CFE1AA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1BAEB-F076-4AAC-BBFF-408CAF3D50D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1BAEB-F076-4AAC-BBFF-408CAF3D50D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1BAEB-F076-4AAC-BBFF-408CAF3D50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1BAEB-F076-4AAC-BBFF-408CAF3D50D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1BAEB-F076-4AAC-BBFF-408CAF3D50D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1BAEB-F076-4AAC-BBFF-408CAF3D50D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1BAEB-F076-4AAC-BBFF-408CAF3D50D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CBFBA-4B39-4E74-90AA-C01DDF1069C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1BAEB-F076-4AAC-BBFF-408CAF3D50D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CD43E-731F-441B-96BD-5804B9D70D4E}"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54DFE-11C0-4DE0-9517-2260B6F43F5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CD43E-731F-441B-96BD-5804B9D70D4E}" type="datetimeFigureOut">
              <a:rPr lang="en-US" smtClean="0"/>
              <a:pPr/>
              <a:t>11/26/2013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54DFE-11C0-4DE0-9517-2260B6F43F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b="1" dirty="0" smtClean="0">
                <a:latin typeface="Goudy Stout" pitchFamily="18" charset="0"/>
              </a:rPr>
              <a:t>The Digestive System</a:t>
            </a:r>
            <a:endParaRPr lang="en-US" b="1" dirty="0">
              <a:latin typeface="Goudy Stout" pitchFamily="18" charset="0"/>
            </a:endParaRPr>
          </a:p>
        </p:txBody>
      </p:sp>
      <p:sp>
        <p:nvSpPr>
          <p:cNvPr id="3" name="Subtitle 2"/>
          <p:cNvSpPr>
            <a:spLocks noGrp="1"/>
          </p:cNvSpPr>
          <p:nvPr>
            <p:ph type="subTitle" idx="1"/>
          </p:nvPr>
        </p:nvSpPr>
        <p:spPr>
          <a:xfrm>
            <a:off x="381000" y="1295400"/>
            <a:ext cx="8534400" cy="609600"/>
          </a:xfrm>
        </p:spPr>
        <p:txBody>
          <a:bodyPr>
            <a:noAutofit/>
          </a:bodyPr>
          <a:lstStyle/>
          <a:p>
            <a:r>
              <a:rPr lang="en-US" sz="3600" dirty="0" smtClean="0"/>
              <a:t>Chapter 23</a:t>
            </a:r>
          </a:p>
          <a:p>
            <a:r>
              <a:rPr lang="en-US" sz="3600" dirty="0" smtClean="0"/>
              <a:t>Chemical Digestion of Specific Food Groups</a:t>
            </a:r>
            <a:endParaRPr lang="en-US" sz="3600" dirty="0"/>
          </a:p>
        </p:txBody>
      </p:sp>
      <p:pic>
        <p:nvPicPr>
          <p:cNvPr id="4" name="Picture 2" descr="http://www.foodfacts.info/blog/uploaded_images/cartoon-small-world-ff1.gif"/>
          <p:cNvPicPr>
            <a:picLocks noChangeAspect="1" noChangeArrowheads="1"/>
          </p:cNvPicPr>
          <p:nvPr/>
        </p:nvPicPr>
        <p:blipFill>
          <a:blip r:embed="rId3" cstate="print"/>
          <a:srcRect/>
          <a:stretch>
            <a:fillRect/>
          </a:stretch>
        </p:blipFill>
        <p:spPr bwMode="auto">
          <a:xfrm>
            <a:off x="1143000" y="2479708"/>
            <a:ext cx="7086600" cy="4372518"/>
          </a:xfrm>
          <a:prstGeom prst="rect">
            <a:avLst/>
          </a:prstGeom>
          <a:noFill/>
        </p:spPr>
      </p:pic>
    </p:spTree>
    <p:extLst>
      <p:ext uri="{BB962C8B-B14F-4D97-AF65-F5344CB8AC3E}">
        <p14:creationId xmlns:p14="http://schemas.microsoft.com/office/powerpoint/2010/main" val="150753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Lipids</a:t>
            </a:r>
            <a:endParaRPr lang="en-US" dirty="0"/>
          </a:p>
        </p:txBody>
      </p:sp>
      <p:sp>
        <p:nvSpPr>
          <p:cNvPr id="3" name="Content Placeholder 2"/>
          <p:cNvSpPr>
            <a:spLocks noGrp="1"/>
          </p:cNvSpPr>
          <p:nvPr>
            <p:ph idx="1"/>
          </p:nvPr>
        </p:nvSpPr>
        <p:spPr>
          <a:xfrm>
            <a:off x="228600" y="1295400"/>
            <a:ext cx="5791200" cy="5410200"/>
          </a:xfrm>
        </p:spPr>
        <p:txBody>
          <a:bodyPr>
            <a:normAutofit fontScale="85000" lnSpcReduction="10000"/>
          </a:bodyPr>
          <a:lstStyle/>
          <a:p>
            <a:r>
              <a:rPr lang="en-US" dirty="0" smtClean="0">
                <a:sym typeface="Wingdings" pitchFamily="2" charset="2"/>
              </a:rPr>
              <a:t>In aqueous solutions, lipids form large fat globules, and only the lipid molecules at the surfaces of such fatty masses are accessible to the water-soluble lipase enzymes.  </a:t>
            </a:r>
          </a:p>
          <a:p>
            <a:r>
              <a:rPr lang="en-US" dirty="0" smtClean="0">
                <a:sym typeface="Wingdings" pitchFamily="2" charset="2"/>
              </a:rPr>
              <a:t>Resolved when lipids are mixed with bile salts.  The bile salts have both polar and </a:t>
            </a:r>
            <a:r>
              <a:rPr lang="en-US" dirty="0" err="1" smtClean="0">
                <a:sym typeface="Wingdings" pitchFamily="2" charset="2"/>
              </a:rPr>
              <a:t>nonpolar</a:t>
            </a:r>
            <a:r>
              <a:rPr lang="en-US" dirty="0" smtClean="0">
                <a:sym typeface="Wingdings" pitchFamily="2" charset="2"/>
              </a:rPr>
              <a:t> regions.  Their </a:t>
            </a:r>
            <a:r>
              <a:rPr lang="en-US" dirty="0" err="1" smtClean="0">
                <a:sym typeface="Wingdings" pitchFamily="2" charset="2"/>
              </a:rPr>
              <a:t>nonpolar</a:t>
            </a:r>
            <a:r>
              <a:rPr lang="en-US" dirty="0" smtClean="0">
                <a:sym typeface="Wingdings" pitchFamily="2" charset="2"/>
              </a:rPr>
              <a:t> (hydrophobic) parts cling to the fat molecules, and their polar parts allow them to repel each other and interact with water.  As a result , fatty droplets are pulled off the large fat globules, and a stable </a:t>
            </a:r>
            <a:r>
              <a:rPr lang="en-US" i="1" dirty="0" smtClean="0">
                <a:sym typeface="Wingdings" pitchFamily="2" charset="2"/>
              </a:rPr>
              <a:t>emulsion</a:t>
            </a:r>
            <a:r>
              <a:rPr lang="en-US" dirty="0" smtClean="0">
                <a:sym typeface="Wingdings" pitchFamily="2" charset="2"/>
              </a:rPr>
              <a:t>.  </a:t>
            </a:r>
          </a:p>
          <a:p>
            <a:endParaRPr lang="en-US" dirty="0"/>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295400"/>
            <a:ext cx="31432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Lipids</a:t>
            </a:r>
            <a:endParaRPr lang="en-US" dirty="0"/>
          </a:p>
        </p:txBody>
      </p:sp>
      <p:sp>
        <p:nvSpPr>
          <p:cNvPr id="3" name="Content Placeholder 2"/>
          <p:cNvSpPr>
            <a:spLocks noGrp="1"/>
          </p:cNvSpPr>
          <p:nvPr>
            <p:ph idx="1"/>
          </p:nvPr>
        </p:nvSpPr>
        <p:spPr/>
        <p:txBody>
          <a:bodyPr>
            <a:normAutofit/>
          </a:bodyPr>
          <a:lstStyle/>
          <a:p>
            <a:r>
              <a:rPr lang="en-US" dirty="0" smtClean="0">
                <a:sym typeface="Wingdings" pitchFamily="2" charset="2"/>
              </a:rPr>
              <a:t>Emulsification does not break the chemical bonds, it just reduces the attraction between fat molecules so that they can be more widely dispersed.  This process vastly increases the number of triglyceride molecules exposed to the pancreatic lipases.</a:t>
            </a:r>
          </a:p>
          <a:p>
            <a:endParaRPr lang="en-US" dirty="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25" y="4114800"/>
            <a:ext cx="3267075" cy="269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Lipids</a:t>
            </a:r>
            <a:endParaRPr lang="en-US" dirty="0"/>
          </a:p>
        </p:txBody>
      </p:sp>
      <p:sp>
        <p:nvSpPr>
          <p:cNvPr id="3" name="Content Placeholder 2"/>
          <p:cNvSpPr>
            <a:spLocks noGrp="1"/>
          </p:cNvSpPr>
          <p:nvPr>
            <p:ph idx="1"/>
          </p:nvPr>
        </p:nvSpPr>
        <p:spPr/>
        <p:txBody>
          <a:bodyPr>
            <a:normAutofit lnSpcReduction="10000"/>
          </a:bodyPr>
          <a:lstStyle/>
          <a:p>
            <a:r>
              <a:rPr lang="en-US" dirty="0" smtClean="0">
                <a:sym typeface="Wingdings" pitchFamily="2" charset="2"/>
              </a:rPr>
              <a:t>Without bile, lipids would be incompletely digested in the time food is in the small intestine.</a:t>
            </a:r>
          </a:p>
          <a:p>
            <a:r>
              <a:rPr lang="en-US" dirty="0" smtClean="0">
                <a:sym typeface="Wingdings" pitchFamily="2" charset="2"/>
              </a:rPr>
              <a:t>Fat digested end products  fatty acids and glycerol</a:t>
            </a:r>
          </a:p>
          <a:p>
            <a:r>
              <a:rPr lang="en-US" dirty="0" smtClean="0">
                <a:sym typeface="Wingdings" pitchFamily="2" charset="2"/>
              </a:rPr>
              <a:t>Generally fat absorption is completed in the ileum.  But in absence of bile, it happens so slowly that most of the fat passes into the large intestine and is lost in feces.</a:t>
            </a:r>
            <a:endParaRPr lang="en-US" dirty="0" smtClean="0"/>
          </a:p>
          <a:p>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38209" b="32758"/>
          <a:stretch/>
        </p:blipFill>
        <p:spPr bwMode="auto">
          <a:xfrm>
            <a:off x="7315200" y="341194"/>
            <a:ext cx="1552575" cy="116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434" r="53558"/>
          <a:stretch/>
        </p:blipFill>
        <p:spPr bwMode="auto">
          <a:xfrm>
            <a:off x="533400" y="199882"/>
            <a:ext cx="1442113" cy="130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Vitamin Absorption</a:t>
            </a:r>
            <a:endParaRPr lang="en-US" dirty="0"/>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774" y="0"/>
            <a:ext cx="2801203" cy="181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92500"/>
          </a:bodyPr>
          <a:lstStyle/>
          <a:p>
            <a:r>
              <a:rPr lang="en-US" dirty="0" smtClean="0"/>
              <a:t>Small intestine absorbs most dietary vitamins, and the large intestine absorbs some of the K and B vitamins made by enteric bacteria.</a:t>
            </a:r>
          </a:p>
          <a:p>
            <a:r>
              <a:rPr lang="en-US" dirty="0" smtClean="0"/>
              <a:t>Fat-soluble vitamins (A, D, E, and K) dissolve in dietary fats.  If ingesting these vitamins, you need to also eat some fat containing foods otherwise little or no absorption of these vitamins will take place.</a:t>
            </a:r>
          </a:p>
          <a:p>
            <a:r>
              <a:rPr lang="en-US" dirty="0" smtClean="0"/>
              <a:t>Water-soluble vitamins (B and C) absorbed easily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Electrolyte Absorption</a:t>
            </a:r>
            <a:endParaRPr lang="en-US" dirty="0"/>
          </a:p>
        </p:txBody>
      </p:sp>
      <p:sp>
        <p:nvSpPr>
          <p:cNvPr id="3" name="Content Placeholder 2"/>
          <p:cNvSpPr>
            <a:spLocks noGrp="1"/>
          </p:cNvSpPr>
          <p:nvPr>
            <p:ph idx="1"/>
          </p:nvPr>
        </p:nvSpPr>
        <p:spPr>
          <a:xfrm>
            <a:off x="457200" y="1600200"/>
            <a:ext cx="3738098" cy="4525963"/>
          </a:xfrm>
        </p:spPr>
        <p:txBody>
          <a:bodyPr/>
          <a:lstStyle/>
          <a:p>
            <a:r>
              <a:rPr lang="en-US" dirty="0" smtClean="0"/>
              <a:t>Most are absorbed along the entire length of the small intestine.</a:t>
            </a:r>
          </a:p>
          <a:p>
            <a:r>
              <a:rPr lang="en-US" dirty="0" smtClean="0"/>
              <a:t>Iron and calcium is limited to the duodenum.</a:t>
            </a:r>
            <a:endParaRPr lang="en-US" dirty="0"/>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298" y="1600200"/>
            <a:ext cx="441530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Absorption</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Approximately 9 liters (2.4 gallons) of water enter the small intestine daily.</a:t>
            </a:r>
          </a:p>
          <a:p>
            <a:r>
              <a:rPr lang="en-US" dirty="0" smtClean="0"/>
              <a:t>Water is most abundant substance in </a:t>
            </a:r>
            <a:r>
              <a:rPr lang="en-US" dirty="0" err="1" smtClean="0"/>
              <a:t>chyme</a:t>
            </a:r>
            <a:r>
              <a:rPr lang="en-US" dirty="0" smtClean="0"/>
              <a:t>.</a:t>
            </a:r>
          </a:p>
          <a:p>
            <a:r>
              <a:rPr lang="en-US" dirty="0" smtClean="0"/>
              <a:t>95% of water is absorbed in small intestine by osmosis.  </a:t>
            </a:r>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198" y="3505200"/>
            <a:ext cx="44758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Homeostatic Imbalance – Celiac Disease</a:t>
            </a:r>
            <a:endParaRPr lang="en-US"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581400"/>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447800"/>
            <a:ext cx="8229600" cy="4525963"/>
          </a:xfrm>
        </p:spPr>
        <p:txBody>
          <a:bodyPr>
            <a:normAutofit/>
          </a:bodyPr>
          <a:lstStyle/>
          <a:p>
            <a:r>
              <a:rPr lang="en-US" dirty="0" smtClean="0"/>
              <a:t>Aka – gluten sensitive </a:t>
            </a:r>
            <a:r>
              <a:rPr lang="en-US" dirty="0" err="1" smtClean="0"/>
              <a:t>enteropathy</a:t>
            </a:r>
            <a:endParaRPr lang="en-US" dirty="0" smtClean="0"/>
          </a:p>
          <a:p>
            <a:r>
              <a:rPr lang="en-US" dirty="0" smtClean="0"/>
              <a:t>Impaired nutrient absorption</a:t>
            </a:r>
          </a:p>
          <a:p>
            <a:r>
              <a:rPr lang="en-US" dirty="0" smtClean="0"/>
              <a:t>Caused by an immune reaction to gluten, a protein plentiful in some grains (wheat, rye, barley).  </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Homeostatic Imbalance – Celiac Disease</a:t>
            </a:r>
            <a:endParaRPr lang="en-US" dirty="0"/>
          </a:p>
        </p:txBody>
      </p:sp>
      <p:sp>
        <p:nvSpPr>
          <p:cNvPr id="3" name="Content Placeholder 2"/>
          <p:cNvSpPr>
            <a:spLocks noGrp="1"/>
          </p:cNvSpPr>
          <p:nvPr>
            <p:ph idx="1"/>
          </p:nvPr>
        </p:nvSpPr>
        <p:spPr/>
        <p:txBody>
          <a:bodyPr>
            <a:normAutofit/>
          </a:bodyPr>
          <a:lstStyle/>
          <a:p>
            <a:r>
              <a:rPr lang="en-US" dirty="0" smtClean="0"/>
              <a:t>Breakdown products of gluten interact with molecules of the immune system in the GI with molecules of the immune system in the GI tract, which then mount an attack on the intestinal lining.  </a:t>
            </a:r>
          </a:p>
          <a:p>
            <a:endParaRPr lang="en-US" dirty="0"/>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581400"/>
            <a:ext cx="3124200" cy="324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Homeostatic Imbalance – Celiac Disease</a:t>
            </a:r>
            <a:endParaRPr lang="en-US" dirty="0"/>
          </a:p>
        </p:txBody>
      </p:sp>
      <p:sp>
        <p:nvSpPr>
          <p:cNvPr id="3" name="Content Placeholder 2"/>
          <p:cNvSpPr>
            <a:spLocks noGrp="1"/>
          </p:cNvSpPr>
          <p:nvPr>
            <p:ph sz="half" idx="1"/>
          </p:nvPr>
        </p:nvSpPr>
        <p:spPr>
          <a:xfrm>
            <a:off x="457200" y="1371600"/>
            <a:ext cx="8001000" cy="4525963"/>
          </a:xfrm>
        </p:spPr>
        <p:txBody>
          <a:bodyPr>
            <a:normAutofit/>
          </a:bodyPr>
          <a:lstStyle/>
          <a:p>
            <a:r>
              <a:rPr lang="en-US" dirty="0" smtClean="0"/>
              <a:t>As a result, the intestinal </a:t>
            </a:r>
            <a:r>
              <a:rPr lang="en-US" dirty="0" err="1" smtClean="0"/>
              <a:t>villi</a:t>
            </a:r>
            <a:r>
              <a:rPr lang="en-US" dirty="0" smtClean="0"/>
              <a:t> are damaged and the length of the </a:t>
            </a:r>
            <a:r>
              <a:rPr lang="en-US" dirty="0" err="1" smtClean="0"/>
              <a:t>microvilli</a:t>
            </a:r>
            <a:r>
              <a:rPr lang="en-US" dirty="0" smtClean="0"/>
              <a:t> of the brush border is reduced.  The resulting bloating, diarrhea, pain, and malnutrition are usually controlled by eliminating gluten-containing grains (all but rice and corn) from the diet.</a:t>
            </a:r>
          </a:p>
          <a:p>
            <a:endParaRPr lang="en-US" dirty="0"/>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880" y="3581400"/>
            <a:ext cx="416473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266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5842" name="Picture 2" descr="http://2.bp.blogspot.com/_mJ4lc_Q9Q6k/TB-LmBE0Q7I/AAAAAAAApwA/-FUgSOIt-LQ/s400/ch87083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93977"/>
            <a:ext cx="7696200" cy="542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22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Carbohydrates</a:t>
            </a:r>
            <a:endParaRPr lang="en-US" dirty="0"/>
          </a:p>
        </p:txBody>
      </p:sp>
      <p:sp>
        <p:nvSpPr>
          <p:cNvPr id="3" name="Content Placeholder 2"/>
          <p:cNvSpPr>
            <a:spLocks noGrp="1"/>
          </p:cNvSpPr>
          <p:nvPr>
            <p:ph idx="1"/>
          </p:nvPr>
        </p:nvSpPr>
        <p:spPr>
          <a:xfrm>
            <a:off x="457200" y="1600201"/>
            <a:ext cx="8229600" cy="1676400"/>
          </a:xfrm>
        </p:spPr>
        <p:txBody>
          <a:bodyPr>
            <a:normAutofit/>
          </a:bodyPr>
          <a:lstStyle/>
          <a:p>
            <a:r>
              <a:rPr lang="en-US" dirty="0" smtClean="0">
                <a:sym typeface="Wingdings" pitchFamily="2" charset="2"/>
              </a:rPr>
              <a:t>All carbohydrates have to be broken down into </a:t>
            </a:r>
            <a:r>
              <a:rPr lang="en-US" dirty="0" err="1" smtClean="0">
                <a:sym typeface="Wingdings" pitchFamily="2" charset="2"/>
              </a:rPr>
              <a:t>monosaccharides</a:t>
            </a:r>
            <a:r>
              <a:rPr lang="en-US" dirty="0" smtClean="0">
                <a:sym typeface="Wingdings" pitchFamily="2" charset="2"/>
              </a:rPr>
              <a:t> before absorption can take place</a:t>
            </a:r>
            <a:endParaRPr lang="en-US" dirty="0" smtClean="0"/>
          </a:p>
        </p:txBody>
      </p:sp>
      <p:sp>
        <p:nvSpPr>
          <p:cNvPr id="34818" name="AutoShape 2" descr="http://health-club.org/wp-content/uploads/2011/05/carbohydrates.jpg"/>
          <p:cNvSpPr>
            <a:spLocks noChangeAspect="1" noChangeArrowheads="1"/>
          </p:cNvSpPr>
          <p:nvPr/>
        </p:nvSpPr>
        <p:spPr bwMode="auto">
          <a:xfrm>
            <a:off x="155575" y="-1447800"/>
            <a:ext cx="3810000" cy="3028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http://health-club.org/wp-content/uploads/2011/05/carbohydrates.jpg"/>
          <p:cNvPicPr>
            <a:picLocks noChangeAspect="1" noChangeArrowheads="1"/>
          </p:cNvPicPr>
          <p:nvPr/>
        </p:nvPicPr>
        <p:blipFill>
          <a:blip r:embed="rId3" cstate="print"/>
          <a:srcRect/>
          <a:stretch>
            <a:fillRect/>
          </a:stretch>
        </p:blipFill>
        <p:spPr bwMode="auto">
          <a:xfrm>
            <a:off x="4724400" y="2971800"/>
            <a:ext cx="3810000" cy="3028950"/>
          </a:xfrm>
          <a:prstGeom prst="rect">
            <a:avLst/>
          </a:prstGeom>
          <a:noFill/>
        </p:spPr>
      </p:pic>
      <p:sp>
        <p:nvSpPr>
          <p:cNvPr id="6" name="TextBox 5"/>
          <p:cNvSpPr txBox="1"/>
          <p:nvPr/>
        </p:nvSpPr>
        <p:spPr>
          <a:xfrm>
            <a:off x="609600" y="3124200"/>
            <a:ext cx="4114800" cy="3539430"/>
          </a:xfrm>
          <a:prstGeom prst="rect">
            <a:avLst/>
          </a:prstGeom>
          <a:noFill/>
        </p:spPr>
        <p:txBody>
          <a:bodyPr wrap="square" rtlCol="0">
            <a:spAutoFit/>
          </a:bodyPr>
          <a:lstStyle/>
          <a:p>
            <a:pPr>
              <a:buFont typeface="Arial" pitchFamily="34" charset="0"/>
              <a:buChar char="•"/>
            </a:pPr>
            <a:r>
              <a:rPr lang="en-US" sz="3200" dirty="0" err="1" smtClean="0"/>
              <a:t>Monosaccharides</a:t>
            </a:r>
            <a:r>
              <a:rPr lang="en-US" sz="3200" dirty="0" smtClean="0"/>
              <a:t> </a:t>
            </a:r>
            <a:r>
              <a:rPr lang="en-US" sz="3200" dirty="0" smtClean="0">
                <a:sym typeface="Wingdings" pitchFamily="2" charset="2"/>
              </a:rPr>
              <a:t> simple sugars  monomers of carbohydrates  glucose, fructose, </a:t>
            </a:r>
            <a:r>
              <a:rPr lang="en-US" sz="3200" dirty="0" err="1" smtClean="0">
                <a:sym typeface="Wingdings" pitchFamily="2" charset="2"/>
              </a:rPr>
              <a:t>galactose</a:t>
            </a:r>
            <a:r>
              <a:rPr lang="en-US" sz="3200" dirty="0" smtClean="0">
                <a:sym typeface="Wingdings" pitchFamily="2" charset="2"/>
              </a:rPr>
              <a:t>  absorbed immediately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Carbohydrates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Disaccharides  sucrose (table sugar), lactose (milk sugar), maltose (grain sugar).</a:t>
            </a:r>
          </a:p>
          <a:p>
            <a:r>
              <a:rPr lang="en-US" dirty="0" smtClean="0">
                <a:sym typeface="Wingdings" pitchFamily="2" charset="2"/>
              </a:rPr>
              <a:t>Polysaccharides  glycogen and starch</a:t>
            </a:r>
          </a:p>
          <a:p>
            <a:r>
              <a:rPr lang="en-US" dirty="0" smtClean="0">
                <a:sym typeface="Wingdings" pitchFamily="2" charset="2"/>
              </a:rPr>
              <a:t>Most carbohydrates in our diet are in the form of starch.</a:t>
            </a:r>
          </a:p>
          <a:p>
            <a:endParaRPr lang="en-US" dirty="0"/>
          </a:p>
        </p:txBody>
      </p:sp>
      <p:pic>
        <p:nvPicPr>
          <p:cNvPr id="36868" name="Picture 4" descr="http://images.holistichealthjournal.me/3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498" y="4267200"/>
            <a:ext cx="7713302"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Carbohydrates</a:t>
            </a:r>
            <a:endParaRPr lang="en-US" dirty="0"/>
          </a:p>
        </p:txBody>
      </p:sp>
      <p:sp>
        <p:nvSpPr>
          <p:cNvPr id="3" name="Content Placeholder 2"/>
          <p:cNvSpPr>
            <a:spLocks noGrp="1"/>
          </p:cNvSpPr>
          <p:nvPr>
            <p:ph idx="1"/>
          </p:nvPr>
        </p:nvSpPr>
        <p:spPr/>
        <p:txBody>
          <a:bodyPr>
            <a:normAutofit/>
          </a:bodyPr>
          <a:lstStyle/>
          <a:p>
            <a:r>
              <a:rPr lang="en-US" dirty="0" smtClean="0">
                <a:sym typeface="Wingdings" pitchFamily="2" charset="2"/>
              </a:rPr>
              <a:t>Salivary amylase  breaks down starch into oligosaccharides  smaller fragments of 2-8 linked glucose molecules</a:t>
            </a:r>
          </a:p>
          <a:p>
            <a:pPr lvl="1"/>
            <a:r>
              <a:rPr lang="en-US" dirty="0" smtClean="0">
                <a:sym typeface="Wingdings" pitchFamily="2" charset="2"/>
              </a:rPr>
              <a:t>Works best in slightly acidic to neutral environment of mouth (pH 6.75-7).  Starch digestion will continue until it has been inactivated by the acidic environment of the stomach.</a:t>
            </a:r>
          </a:p>
          <a:p>
            <a:endParaRPr lang="en-US"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008834"/>
            <a:ext cx="238125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Carbohydrates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Pancreatic amylase  in small intestine  within 10 minutes of entering the small intestine, starch is entirely converted to various oligosaccharides.</a:t>
            </a:r>
          </a:p>
          <a:p>
            <a:r>
              <a:rPr lang="en-US" dirty="0" smtClean="0">
                <a:sym typeface="Wingdings" pitchFamily="2" charset="2"/>
              </a:rPr>
              <a:t>Brush border enzymes  further digest the oligosaccharides into </a:t>
            </a:r>
            <a:r>
              <a:rPr lang="en-US" dirty="0" err="1" smtClean="0">
                <a:sym typeface="Wingdings" pitchFamily="2" charset="2"/>
              </a:rPr>
              <a:t>monosaccharides</a:t>
            </a:r>
            <a:r>
              <a:rPr lang="en-US" dirty="0" smtClean="0">
                <a:sym typeface="Wingdings" pitchFamily="2" charset="2"/>
              </a:rPr>
              <a:t> so that they can be absorbed</a:t>
            </a:r>
          </a:p>
          <a:p>
            <a:endParaRPr lang="en-US"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630042"/>
            <a:ext cx="2676525" cy="200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Proteins</a:t>
            </a:r>
            <a:endParaRPr lang="en-US" dirty="0"/>
          </a:p>
        </p:txBody>
      </p:sp>
      <p:pic>
        <p:nvPicPr>
          <p:cNvPr id="37890" name="Picture 2" descr="http://dieselsweeties.com/hstrips/0/2/5/7/0257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488" y="1371600"/>
            <a:ext cx="5019261"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 y="1447800"/>
            <a:ext cx="4114800" cy="5410200"/>
          </a:xfrm>
        </p:spPr>
        <p:txBody>
          <a:bodyPr>
            <a:normAutofit lnSpcReduction="10000"/>
          </a:bodyPr>
          <a:lstStyle/>
          <a:p>
            <a:r>
              <a:rPr lang="en-US" dirty="0" smtClean="0"/>
              <a:t>Starts in the stomach and continues in the small intestine</a:t>
            </a:r>
          </a:p>
          <a:p>
            <a:r>
              <a:rPr lang="en-US" dirty="0" smtClean="0"/>
              <a:t>All proteins in the diet must be broken down into amino acids before they can be absorbed into the blood stream.</a:t>
            </a:r>
          </a:p>
          <a:p>
            <a:r>
              <a:rPr lang="en-US" dirty="0" smtClean="0"/>
              <a:t>Proteins </a:t>
            </a:r>
            <a:r>
              <a:rPr lang="en-US" dirty="0" smtClean="0">
                <a:sym typeface="Wingdings" pitchFamily="2" charset="2"/>
              </a:rPr>
              <a:t> long chains of amino acids</a:t>
            </a:r>
          </a:p>
          <a:p>
            <a:pPr>
              <a:buNone/>
            </a:pPr>
            <a:endParaRPr lang="en-US" dirty="0" smtClean="0">
              <a:sym typeface="Wingdings" pitchFamily="2" charset="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Proteins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Pepsin  functions optimally in the acidic pH of the stomach (1.5-2.5).  </a:t>
            </a:r>
          </a:p>
          <a:p>
            <a:pPr lvl="1"/>
            <a:r>
              <a:rPr lang="en-US" dirty="0" smtClean="0">
                <a:sym typeface="Wingdings" pitchFamily="2" charset="2"/>
              </a:rPr>
              <a:t>Breaks down proteins into smaller chains large of polypeptides</a:t>
            </a:r>
          </a:p>
          <a:p>
            <a:endParaRPr lang="en-US" dirty="0"/>
          </a:p>
        </p:txBody>
      </p:sp>
      <p:pic>
        <p:nvPicPr>
          <p:cNvPr id="4" name="Picture 2" descr="http://images.ucomics.com/comics/ga/1991/ga91080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254" y="4267200"/>
            <a:ext cx="7407146"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Proteins</a:t>
            </a:r>
            <a:endParaRPr lang="en-US" dirty="0"/>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307" y="4373283"/>
            <a:ext cx="3322093" cy="240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err="1" smtClean="0">
                <a:sym typeface="Wingdings" pitchFamily="2" charset="2"/>
              </a:rPr>
              <a:t>Trypsin</a:t>
            </a:r>
            <a:r>
              <a:rPr lang="en-US" dirty="0" smtClean="0">
                <a:sym typeface="Wingdings" pitchFamily="2" charset="2"/>
              </a:rPr>
              <a:t>  function optimally in the basic environment of the small intestine</a:t>
            </a:r>
          </a:p>
          <a:p>
            <a:pPr lvl="1"/>
            <a:r>
              <a:rPr lang="en-US" dirty="0" smtClean="0">
                <a:sym typeface="Wingdings" pitchFamily="2" charset="2"/>
              </a:rPr>
              <a:t>Breaks down the polypeptide chains into smaller peptides</a:t>
            </a:r>
          </a:p>
          <a:p>
            <a:r>
              <a:rPr lang="en-US" dirty="0" err="1" smtClean="0">
                <a:sym typeface="Wingdings" pitchFamily="2" charset="2"/>
              </a:rPr>
              <a:t>Brushborder</a:t>
            </a:r>
            <a:r>
              <a:rPr lang="en-US" dirty="0" smtClean="0">
                <a:sym typeface="Wingdings" pitchFamily="2" charset="2"/>
              </a:rPr>
              <a:t> enzymes  further break down the peptide chains into amino acids for absorption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 of Lipids</a:t>
            </a:r>
            <a:endParaRPr lang="en-US" dirty="0"/>
          </a:p>
        </p:txBody>
      </p:sp>
      <p:sp>
        <p:nvSpPr>
          <p:cNvPr id="3" name="Content Placeholder 2"/>
          <p:cNvSpPr>
            <a:spLocks noGrp="1"/>
          </p:cNvSpPr>
          <p:nvPr>
            <p:ph idx="1"/>
          </p:nvPr>
        </p:nvSpPr>
        <p:spPr>
          <a:xfrm>
            <a:off x="457200" y="1295400"/>
            <a:ext cx="4572000" cy="5410200"/>
          </a:xfrm>
        </p:spPr>
        <p:txBody>
          <a:bodyPr>
            <a:normAutofit fontScale="92500" lnSpcReduction="20000"/>
          </a:bodyPr>
          <a:lstStyle/>
          <a:p>
            <a:r>
              <a:rPr lang="en-US" dirty="0" smtClean="0"/>
              <a:t>Small intestine is sole site of lipid digestion.</a:t>
            </a:r>
          </a:p>
          <a:p>
            <a:r>
              <a:rPr lang="en-US" dirty="0" smtClean="0"/>
              <a:t>Triglycerides </a:t>
            </a:r>
            <a:r>
              <a:rPr lang="en-US" dirty="0" smtClean="0">
                <a:sym typeface="Wingdings" pitchFamily="2" charset="2"/>
              </a:rPr>
              <a:t> neutral fats or </a:t>
            </a:r>
            <a:r>
              <a:rPr lang="en-US" dirty="0" err="1" smtClean="0">
                <a:sym typeface="Wingdings" pitchFamily="2" charset="2"/>
              </a:rPr>
              <a:t>triacyglycerols</a:t>
            </a:r>
            <a:r>
              <a:rPr lang="en-US" dirty="0" smtClean="0">
                <a:sym typeface="Wingdings" pitchFamily="2" charset="2"/>
              </a:rPr>
              <a:t> are most abundant fats in the diet.</a:t>
            </a:r>
          </a:p>
          <a:p>
            <a:r>
              <a:rPr lang="en-US" dirty="0" smtClean="0">
                <a:sym typeface="Wingdings" pitchFamily="2" charset="2"/>
              </a:rPr>
              <a:t>Triglycerides and their breakdown products are insoluble in water, fats need special “pretreatment” with bile salts to be digested and absorbed.  </a:t>
            </a:r>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187" y="1838023"/>
            <a:ext cx="3656013" cy="372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822</Words>
  <Application>Microsoft Office PowerPoint</Application>
  <PresentationFormat>On-screen Show (4:3)</PresentationFormat>
  <Paragraphs>77</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Digestive System</vt:lpstr>
      <vt:lpstr>Digestion of Carbohydrates</vt:lpstr>
      <vt:lpstr>Digestion of Carbohydrates</vt:lpstr>
      <vt:lpstr>Digestion of Carbohydrates</vt:lpstr>
      <vt:lpstr>Digestion of Carbohydrates</vt:lpstr>
      <vt:lpstr>Digestion of Proteins</vt:lpstr>
      <vt:lpstr>Digestion of Proteins</vt:lpstr>
      <vt:lpstr>Digestion of Proteins</vt:lpstr>
      <vt:lpstr>Digestion of Lipids</vt:lpstr>
      <vt:lpstr>Digestion of Lipids</vt:lpstr>
      <vt:lpstr>Digestion of Lipids</vt:lpstr>
      <vt:lpstr>Digestion of Lipids</vt:lpstr>
      <vt:lpstr>Vitamin Absorption</vt:lpstr>
      <vt:lpstr>Electrolyte Absorption</vt:lpstr>
      <vt:lpstr>Water Absorption</vt:lpstr>
      <vt:lpstr>Homeostatic Imbalance – Celiac Disease</vt:lpstr>
      <vt:lpstr>Homeostatic Imbalance – Celiac Disease</vt:lpstr>
      <vt:lpstr>Homeostatic Imbalance – Celiac Disease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dc:title>
  <dc:creator>Samantha Wertelka</dc:creator>
  <cp:lastModifiedBy>LWHS</cp:lastModifiedBy>
  <cp:revision>91</cp:revision>
  <dcterms:created xsi:type="dcterms:W3CDTF">2010-04-26T18:39:26Z</dcterms:created>
  <dcterms:modified xsi:type="dcterms:W3CDTF">2013-11-26T23:02:20Z</dcterms:modified>
</cp:coreProperties>
</file>