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7C9E7-A9CF-4594-9346-E1783FEA6B9D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E68B9-E79F-46CB-B0FE-FE8E22959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34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88FA-4A70-42BD-87E6-1E231ECD7AE7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ABC7-4BAA-46AC-9DDF-19F2460F5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07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88FA-4A70-42BD-87E6-1E231ECD7AE7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ABC7-4BAA-46AC-9DDF-19F2460F5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88FA-4A70-42BD-87E6-1E231ECD7AE7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ABC7-4BAA-46AC-9DDF-19F2460F5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5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88FA-4A70-42BD-87E6-1E231ECD7AE7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ABC7-4BAA-46AC-9DDF-19F2460F5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5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88FA-4A70-42BD-87E6-1E231ECD7AE7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ABC7-4BAA-46AC-9DDF-19F2460F5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9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88FA-4A70-42BD-87E6-1E231ECD7AE7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ABC7-4BAA-46AC-9DDF-19F2460F5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7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88FA-4A70-42BD-87E6-1E231ECD7AE7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ABC7-4BAA-46AC-9DDF-19F2460F5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88FA-4A70-42BD-87E6-1E231ECD7AE7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ABC7-4BAA-46AC-9DDF-19F2460F5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6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88FA-4A70-42BD-87E6-1E231ECD7AE7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ABC7-4BAA-46AC-9DDF-19F2460F5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6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88FA-4A70-42BD-87E6-1E231ECD7AE7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ABC7-4BAA-46AC-9DDF-19F2460F5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88FA-4A70-42BD-87E6-1E231ECD7AE7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ABC7-4BAA-46AC-9DDF-19F2460F5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88FA-4A70-42BD-87E6-1E231ECD7AE7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FABC7-4BAA-46AC-9DDF-19F2460F5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4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/>
              <a:t>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Cells: The Living Units</a:t>
            </a:r>
          </a:p>
          <a:p>
            <a:r>
              <a:rPr lang="en-US" dirty="0" smtClean="0"/>
              <a:t>Intro </a:t>
            </a:r>
            <a:r>
              <a:rPr lang="en-US" smtClean="0"/>
              <a:t>and Membrane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541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Phospholipids</a:t>
            </a:r>
          </a:p>
          <a:p>
            <a:pPr lvl="1"/>
            <a:r>
              <a:rPr lang="en-US" dirty="0"/>
              <a:t>Head – polar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hydrophilic (water loving) – faces the intra/extracellular fluid</a:t>
            </a:r>
          </a:p>
          <a:p>
            <a:pPr lvl="1"/>
            <a:r>
              <a:rPr lang="en-US" dirty="0"/>
              <a:t>Tail – </a:t>
            </a:r>
            <a:r>
              <a:rPr lang="en-US" dirty="0" err="1"/>
              <a:t>nonpolar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hydrophobic (water fearing) – tails are facing towards the inside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Plasma Membrane.jpg"/>
          <p:cNvPicPr>
            <a:picLocks noChangeAspect="1"/>
          </p:cNvPicPr>
          <p:nvPr/>
        </p:nvPicPr>
        <p:blipFill>
          <a:blip r:embed="rId3" cstate="print"/>
          <a:srcRect t="34360" r="60677"/>
          <a:stretch>
            <a:fillRect/>
          </a:stretch>
        </p:blipFill>
        <p:spPr>
          <a:xfrm>
            <a:off x="5181600" y="1600200"/>
            <a:ext cx="3367669" cy="415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35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Glycolipids</a:t>
            </a:r>
            <a:endParaRPr lang="en-US" dirty="0" smtClean="0"/>
          </a:p>
          <a:p>
            <a:pPr lvl="1"/>
            <a:r>
              <a:rPr lang="en-US" dirty="0"/>
              <a:t>Phospholipids with attached sugar groups</a:t>
            </a:r>
          </a:p>
          <a:p>
            <a:pPr lvl="1"/>
            <a:r>
              <a:rPr lang="en-US" dirty="0"/>
              <a:t>Only found on the outer surface of the plasma membrane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Plasma Membrane.jpg"/>
          <p:cNvPicPr>
            <a:picLocks noChangeAspect="1"/>
          </p:cNvPicPr>
          <p:nvPr/>
        </p:nvPicPr>
        <p:blipFill>
          <a:blip r:embed="rId3" cstate="print"/>
          <a:srcRect l="55165" t="34888" b="6162"/>
          <a:stretch>
            <a:fillRect/>
          </a:stretch>
        </p:blipFill>
        <p:spPr>
          <a:xfrm>
            <a:off x="4800600" y="3429000"/>
            <a:ext cx="305611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77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Lipid Rafts</a:t>
            </a:r>
          </a:p>
          <a:p>
            <a:pPr lvl="1"/>
            <a:r>
              <a:rPr lang="en-US" dirty="0"/>
              <a:t>Groups of saturated phospholipids that are packed tightly together.  Associated with </a:t>
            </a:r>
            <a:r>
              <a:rPr lang="en-US" dirty="0" err="1"/>
              <a:t>shphingolipids</a:t>
            </a:r>
            <a:r>
              <a:rPr lang="en-US" dirty="0"/>
              <a:t> and cholesterol.</a:t>
            </a:r>
          </a:p>
          <a:p>
            <a:pPr lvl="1"/>
            <a:r>
              <a:rPr lang="en-US" dirty="0"/>
              <a:t>More stable and less fluid that the rest of the membrane</a:t>
            </a:r>
          </a:p>
          <a:p>
            <a:pPr lvl="1"/>
            <a:r>
              <a:rPr lang="en-US" dirty="0"/>
              <a:t>Assumed that they are needed for cell signaling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47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Integral Protein</a:t>
            </a:r>
          </a:p>
          <a:p>
            <a:pPr lvl="1"/>
            <a:r>
              <a:rPr lang="en-US" dirty="0"/>
              <a:t>Protein that is inserted into the lipid </a:t>
            </a:r>
            <a:r>
              <a:rPr lang="en-US" dirty="0" err="1"/>
              <a:t>bilayer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have both hydrophobic and hydrophilic regions so that they can interact with the different regions of the lipid </a:t>
            </a:r>
            <a:r>
              <a:rPr lang="en-US" dirty="0" err="1"/>
              <a:t>bilayer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Plasma Membrane.jpg"/>
          <p:cNvPicPr>
            <a:picLocks noChangeAspect="1"/>
          </p:cNvPicPr>
          <p:nvPr/>
        </p:nvPicPr>
        <p:blipFill>
          <a:blip r:embed="rId3" cstate="print"/>
          <a:srcRect l="35764" t="35563" r="13520" b="6690"/>
          <a:stretch>
            <a:fillRect/>
          </a:stretch>
        </p:blipFill>
        <p:spPr>
          <a:xfrm>
            <a:off x="5410200" y="1981200"/>
            <a:ext cx="34385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88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Integral Protein</a:t>
            </a:r>
          </a:p>
          <a:p>
            <a:pPr marL="742950" lvl="2" indent="-342900"/>
            <a:r>
              <a:rPr lang="en-US" dirty="0" smtClean="0"/>
              <a:t>Can protrude from one surface, but most are </a:t>
            </a:r>
            <a:r>
              <a:rPr lang="en-US" dirty="0" err="1" smtClean="0"/>
              <a:t>transmembrane</a:t>
            </a:r>
            <a:r>
              <a:rPr lang="en-US" dirty="0" smtClean="0"/>
              <a:t> which means that they go through the entire membrane.</a:t>
            </a:r>
          </a:p>
          <a:p>
            <a:pPr marL="742950" lvl="2" indent="-34290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Plasma Membrane.jpg"/>
          <p:cNvPicPr>
            <a:picLocks noChangeAspect="1"/>
          </p:cNvPicPr>
          <p:nvPr/>
        </p:nvPicPr>
        <p:blipFill>
          <a:blip r:embed="rId3" cstate="print"/>
          <a:srcRect l="35764" t="35563" r="13520" b="6690"/>
          <a:stretch>
            <a:fillRect/>
          </a:stretch>
        </p:blipFill>
        <p:spPr>
          <a:xfrm>
            <a:off x="4267200" y="2133600"/>
            <a:ext cx="4343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70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Integral Protein</a:t>
            </a:r>
          </a:p>
          <a:p>
            <a:pPr lvl="1"/>
            <a:r>
              <a:rPr lang="en-US" dirty="0" err="1" smtClean="0"/>
              <a:t>Transmembrane</a:t>
            </a:r>
            <a:r>
              <a:rPr lang="en-US" dirty="0" smtClean="0"/>
              <a:t> proteins are mainly involved with transport – when many cluster together they form channels or pores so “stuff” can flow into and out of the membrane (water soluble ions or molecules)</a:t>
            </a:r>
          </a:p>
          <a:p>
            <a:pPr lvl="1"/>
            <a:r>
              <a:rPr lang="en-US" dirty="0" smtClean="0"/>
              <a:t>Also </a:t>
            </a:r>
            <a:r>
              <a:rPr lang="en-US" dirty="0"/>
              <a:t>act as carries that bind a substance and then move it through the membrane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Plasma Membrane.jpg"/>
          <p:cNvPicPr>
            <a:picLocks noChangeAspect="1"/>
          </p:cNvPicPr>
          <p:nvPr/>
        </p:nvPicPr>
        <p:blipFill>
          <a:blip r:embed="rId3" cstate="print"/>
          <a:srcRect l="35764" t="35563" r="13520" b="6690"/>
          <a:stretch>
            <a:fillRect/>
          </a:stretch>
        </p:blipFill>
        <p:spPr>
          <a:xfrm>
            <a:off x="5105400" y="2514600"/>
            <a:ext cx="370998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31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Peripheral Protein</a:t>
            </a:r>
          </a:p>
          <a:p>
            <a:pPr lvl="1"/>
            <a:r>
              <a:rPr lang="en-US" dirty="0"/>
              <a:t>Proteins that aren’t embedded in the lipid </a:t>
            </a:r>
            <a:r>
              <a:rPr lang="en-US" dirty="0" err="1"/>
              <a:t>bilayer</a:t>
            </a:r>
            <a:r>
              <a:rPr lang="en-US" dirty="0"/>
              <a:t>; attached loosely to integral proteins or membrane lipids.  Removed easily without disrupting the plasma membrane</a:t>
            </a:r>
          </a:p>
          <a:p>
            <a:endParaRPr lang="en-US" dirty="0"/>
          </a:p>
        </p:txBody>
      </p:sp>
      <p:pic>
        <p:nvPicPr>
          <p:cNvPr id="4" name="Picture 3" descr="Plasma Membrane.jpg"/>
          <p:cNvPicPr>
            <a:picLocks noChangeAspect="1"/>
          </p:cNvPicPr>
          <p:nvPr/>
        </p:nvPicPr>
        <p:blipFill>
          <a:blip r:embed="rId3" cstate="print"/>
          <a:srcRect l="17079" t="35563" r="41992" b="5487"/>
          <a:stretch>
            <a:fillRect/>
          </a:stretch>
        </p:blipFill>
        <p:spPr>
          <a:xfrm>
            <a:off x="4876800" y="2057400"/>
            <a:ext cx="35052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93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Peripheral Protein</a:t>
            </a:r>
          </a:p>
          <a:p>
            <a:pPr marL="742950" lvl="2" indent="-342900"/>
            <a:r>
              <a:rPr lang="en-US" dirty="0" smtClean="0"/>
              <a:t>Some are enzymes and others are involved in mechanical functions (changing cell shape during mitosis, muscle cell contraction, or linking cells together).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Plasma Membrane.jpg"/>
          <p:cNvPicPr>
            <a:picLocks noChangeAspect="1"/>
          </p:cNvPicPr>
          <p:nvPr/>
        </p:nvPicPr>
        <p:blipFill>
          <a:blip r:embed="rId3" cstate="print"/>
          <a:srcRect l="17079" t="35563" r="41992" b="5487"/>
          <a:stretch>
            <a:fillRect/>
          </a:stretch>
        </p:blipFill>
        <p:spPr>
          <a:xfrm>
            <a:off x="4876800" y="2057400"/>
            <a:ext cx="35052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91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Glycocalax</a:t>
            </a:r>
            <a:endParaRPr lang="en-US" dirty="0" smtClean="0"/>
          </a:p>
          <a:p>
            <a:pPr lvl="1"/>
            <a:r>
              <a:rPr lang="en-US" dirty="0"/>
              <a:t>“sugar covering”</a:t>
            </a:r>
          </a:p>
          <a:p>
            <a:pPr lvl="1"/>
            <a:r>
              <a:rPr lang="en-US" dirty="0"/>
              <a:t>Fuzzy sticky carbohydrate rich area surrounding the cell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2290" name="Picture 2" descr="http://www.crossfitoakland.com/old_site/Sug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657600"/>
            <a:ext cx="4419600" cy="2942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4756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Microvilli</a:t>
            </a:r>
            <a:endParaRPr lang="en-US" dirty="0" smtClean="0"/>
          </a:p>
          <a:p>
            <a:pPr lvl="1"/>
            <a:r>
              <a:rPr lang="en-US" dirty="0"/>
              <a:t>“little shaggy hairs”</a:t>
            </a:r>
          </a:p>
          <a:p>
            <a:pPr lvl="1"/>
            <a:r>
              <a:rPr lang="en-US" dirty="0"/>
              <a:t>Small fingerlike projections of the plasma membrane.</a:t>
            </a:r>
          </a:p>
          <a:p>
            <a:pPr lvl="1"/>
            <a:r>
              <a:rPr lang="en-US" dirty="0"/>
              <a:t>Increase the surface area.</a:t>
            </a:r>
          </a:p>
          <a:p>
            <a:pPr lvl="1"/>
            <a:r>
              <a:rPr lang="en-US" dirty="0"/>
              <a:t>Found in areas where lots of absorption take place (intestine and kidneys)</a:t>
            </a:r>
          </a:p>
          <a:p>
            <a:endParaRPr lang="en-US" dirty="0"/>
          </a:p>
        </p:txBody>
      </p:sp>
      <p:pic>
        <p:nvPicPr>
          <p:cNvPr id="10242" name="Picture 2" descr="http://www.eytonsearth.org/microvil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95400"/>
            <a:ext cx="4152900" cy="5029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216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basic structural and functional unit of all living things</a:t>
            </a:r>
            <a:endParaRPr lang="en-US" dirty="0"/>
          </a:p>
        </p:txBody>
      </p:sp>
      <p:pic>
        <p:nvPicPr>
          <p:cNvPr id="40962" name="Picture 2" descr="http://www.uvm.edu/~inquiryb/webquest/fa06/mvogenbe/Animal-C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667000"/>
            <a:ext cx="3962400" cy="3936102"/>
          </a:xfrm>
          <a:prstGeom prst="rect">
            <a:avLst/>
          </a:prstGeom>
          <a:noFill/>
        </p:spPr>
      </p:pic>
      <p:pic>
        <p:nvPicPr>
          <p:cNvPr id="40964" name="Picture 4" descr="http://reginanuzzo.com/wp-content/uploads/2008/06/fat-cel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276600"/>
            <a:ext cx="2895600" cy="2044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5876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that Join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Glycoproteins</a:t>
            </a:r>
            <a:r>
              <a:rPr lang="en-US" dirty="0" smtClean="0"/>
              <a:t> </a:t>
            </a:r>
            <a:r>
              <a:rPr lang="en-US" dirty="0"/>
              <a:t>act as an adhesive</a:t>
            </a:r>
          </a:p>
          <a:p>
            <a:pPr lvl="1"/>
            <a:r>
              <a:rPr lang="en-US" dirty="0"/>
              <a:t>Wavy contours of the membranes of adjacent cells fit together in a tongue and groove fashion</a:t>
            </a:r>
          </a:p>
          <a:p>
            <a:pPr lvl="1"/>
            <a:r>
              <a:rPr lang="en-US" dirty="0"/>
              <a:t>Special membrane junctions (tight junction, </a:t>
            </a:r>
            <a:r>
              <a:rPr lang="en-US" dirty="0" err="1"/>
              <a:t>desmosomes</a:t>
            </a:r>
            <a:r>
              <a:rPr lang="en-US" dirty="0"/>
              <a:t>, gap junctions)</a:t>
            </a:r>
          </a:p>
          <a:p>
            <a:endParaRPr lang="en-US" dirty="0"/>
          </a:p>
        </p:txBody>
      </p:sp>
      <p:pic>
        <p:nvPicPr>
          <p:cNvPr id="8194" name="Picture 2" descr="http://www.wired.com/images_blogs/wiredscience/images/2008/08/19/sem_blood_ce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419600"/>
            <a:ext cx="4648200" cy="2204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3223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Membrane Junctions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Tight Junction</a:t>
            </a:r>
          </a:p>
          <a:p>
            <a:pPr lvl="1"/>
            <a:r>
              <a:rPr lang="en-US" dirty="0"/>
              <a:t>Integral proteins of adjacent cells fuse together to form an impermeable junction that encircles the cell.</a:t>
            </a:r>
          </a:p>
          <a:p>
            <a:pPr lvl="1"/>
            <a:r>
              <a:rPr lang="en-US" dirty="0"/>
              <a:t>Help to prevent molecules from passing through the extracellular space between cells.</a:t>
            </a:r>
          </a:p>
          <a:p>
            <a:pPr lvl="1"/>
            <a:r>
              <a:rPr lang="en-US" dirty="0"/>
              <a:t>Found in lining of the digestive tract.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 descr="03-05aCellJunc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09800"/>
            <a:ext cx="3822591" cy="38117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0584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Membrane Junctions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Desmosomes</a:t>
            </a:r>
            <a:endParaRPr lang="en-US" dirty="0" smtClean="0"/>
          </a:p>
          <a:p>
            <a:pPr lvl="1"/>
            <a:r>
              <a:rPr lang="en-US" dirty="0"/>
              <a:t>“binding bodies” or anchoring junctions</a:t>
            </a:r>
          </a:p>
          <a:p>
            <a:pPr lvl="1"/>
            <a:r>
              <a:rPr lang="en-US" dirty="0"/>
              <a:t>Like rivets to prevent cells from separating and distributes tension throughout a cellular sheet to reduce the chance of tearing.</a:t>
            </a:r>
          </a:p>
          <a:p>
            <a:pPr lvl="1"/>
            <a:r>
              <a:rPr lang="en-US" dirty="0"/>
              <a:t>Present in skin and heart muscle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03-05bCellJunc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0"/>
            <a:ext cx="4343918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3966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Membrane Junctions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Gap Junction</a:t>
            </a:r>
          </a:p>
          <a:p>
            <a:pPr lvl="1"/>
            <a:r>
              <a:rPr lang="en-US" dirty="0"/>
              <a:t>“bond” or nexus</a:t>
            </a:r>
          </a:p>
          <a:p>
            <a:pPr lvl="1"/>
            <a:r>
              <a:rPr lang="en-US" dirty="0"/>
              <a:t>Communicating junction between adjacent cells</a:t>
            </a:r>
          </a:p>
          <a:p>
            <a:pPr lvl="1"/>
            <a:r>
              <a:rPr lang="en-US" dirty="0"/>
              <a:t>Cells are connected by hollow cylinders called </a:t>
            </a:r>
            <a:r>
              <a:rPr lang="en-US" dirty="0" err="1"/>
              <a:t>connexons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Small </a:t>
            </a:r>
            <a:r>
              <a:rPr lang="en-US" dirty="0"/>
              <a:t>molecules pass through the water filled channels from one cell to the next.</a:t>
            </a:r>
          </a:p>
          <a:p>
            <a:pPr lvl="1"/>
            <a:r>
              <a:rPr lang="en-US" dirty="0"/>
              <a:t>Present in electrically excitable tissues like heart and smooth muscle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03-05cCellJunc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76400"/>
            <a:ext cx="4125135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5159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Functions of the Plasma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are bathed in an extracellular fluid called interstitial fluid.</a:t>
            </a:r>
            <a:endParaRPr lang="en-US" sz="1400" dirty="0" smtClean="0"/>
          </a:p>
          <a:p>
            <a:pPr lvl="1"/>
            <a:r>
              <a:rPr lang="en-US" dirty="0" smtClean="0"/>
              <a:t>Derived from the blood.</a:t>
            </a:r>
          </a:p>
          <a:p>
            <a:pPr lvl="1"/>
            <a:r>
              <a:rPr lang="en-US" dirty="0" smtClean="0"/>
              <a:t>Contains thousands of ingredients</a:t>
            </a:r>
            <a:endParaRPr lang="en-US" sz="1200" dirty="0" smtClean="0"/>
          </a:p>
          <a:p>
            <a:pPr lvl="2"/>
            <a:r>
              <a:rPr lang="en-US" dirty="0" smtClean="0"/>
              <a:t>Amino acids, sugars, fatty acids, vitamins, hormones, neurotransmitters, salts, waste products, etc.</a:t>
            </a:r>
            <a:endParaRPr lang="en-US" sz="300" dirty="0" smtClean="0"/>
          </a:p>
          <a:p>
            <a:pPr lvl="1"/>
            <a:r>
              <a:rPr lang="en-US" dirty="0" smtClean="0"/>
              <a:t>Cells “take” from the interstitial fluid what they need when they need it.</a:t>
            </a:r>
            <a:endParaRPr lang="en-US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148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Concepts of Cell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Cell is the basic structural and functional unit of life</a:t>
            </a:r>
          </a:p>
          <a:p>
            <a:pPr lvl="1"/>
            <a:r>
              <a:rPr lang="en-US" dirty="0"/>
              <a:t>The activity of an organism depends on the individual and collective activities of cells</a:t>
            </a:r>
          </a:p>
          <a:p>
            <a:pPr lvl="1"/>
            <a:r>
              <a:rPr lang="en-US" dirty="0"/>
              <a:t>The function of the cell depends on its organelles (principle of </a:t>
            </a:r>
            <a:r>
              <a:rPr lang="en-US" dirty="0" err="1"/>
              <a:t>complementarity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Continuity of life has a cellular basis</a:t>
            </a:r>
          </a:p>
          <a:p>
            <a:endParaRPr lang="en-US" dirty="0"/>
          </a:p>
        </p:txBody>
      </p:sp>
      <p:pic>
        <p:nvPicPr>
          <p:cNvPr id="38914" name="Picture 2" descr="http://www.marsanomalyresearch.com/evidence-reports/2004/078/1-078-water-bear-fron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953000"/>
            <a:ext cx="1905000" cy="1395626"/>
          </a:xfrm>
          <a:prstGeom prst="rect">
            <a:avLst/>
          </a:prstGeom>
          <a:noFill/>
        </p:spPr>
      </p:pic>
      <p:pic>
        <p:nvPicPr>
          <p:cNvPr id="38916" name="Picture 4" descr="Busy Cartoon Bees With Honey Royalty Free Stock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029200"/>
            <a:ext cx="1600200" cy="1244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8515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http://img.search.com/thumb/f/f9/Diagram_human_cell_nucleus_no_text.png/300px-Diagram_human_cell_nucleus_no_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29200"/>
            <a:ext cx="1918321" cy="1828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Cells vary greatly in their size, shape, and function</a:t>
            </a:r>
          </a:p>
          <a:p>
            <a:pPr lvl="1"/>
            <a:r>
              <a:rPr lang="en-US" dirty="0"/>
              <a:t>A cells shape reflects its function</a:t>
            </a:r>
          </a:p>
          <a:p>
            <a:pPr lvl="1"/>
            <a:r>
              <a:rPr lang="en-US" dirty="0"/>
              <a:t>All cells are composed of carbon, hydrogen, nitrogen, oxygen and trace amounts of other elements</a:t>
            </a:r>
          </a:p>
          <a:p>
            <a:pPr lvl="1"/>
            <a:r>
              <a:rPr lang="en-US" dirty="0"/>
              <a:t>A generalized human cell contains the plasma membrane, cytoplasm, and nucleus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6866" name="Picture 2" descr="http://www.spmtips.com/foto/cells-1.jpg"/>
          <p:cNvPicPr>
            <a:picLocks noChangeAspect="1" noChangeArrowheads="1"/>
          </p:cNvPicPr>
          <p:nvPr/>
        </p:nvPicPr>
        <p:blipFill>
          <a:blip r:embed="rId4" cstate="print"/>
          <a:srcRect t="10714" b="10714"/>
          <a:stretch>
            <a:fillRect/>
          </a:stretch>
        </p:blipFill>
        <p:spPr bwMode="auto">
          <a:xfrm>
            <a:off x="228600" y="838200"/>
            <a:ext cx="1066800" cy="838200"/>
          </a:xfrm>
          <a:prstGeom prst="rect">
            <a:avLst/>
          </a:prstGeom>
          <a:noFill/>
        </p:spPr>
      </p:pic>
      <p:pic>
        <p:nvPicPr>
          <p:cNvPr id="36868" name="Picture 4" descr="http://www.wired.com/images_blogs/photos/uncategorized/2007/10/09/oxygen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5410200"/>
            <a:ext cx="1828800" cy="12179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2624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Main Parts of Human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Plasma membrane</a:t>
            </a:r>
          </a:p>
          <a:p>
            <a:pPr lvl="1"/>
            <a:r>
              <a:rPr lang="en-US" dirty="0"/>
              <a:t>Cytoplasm</a:t>
            </a:r>
          </a:p>
          <a:p>
            <a:pPr lvl="1"/>
            <a:r>
              <a:rPr lang="en-US" dirty="0"/>
              <a:t>Nucleus</a:t>
            </a:r>
          </a:p>
          <a:p>
            <a:endParaRPr lang="en-US" dirty="0"/>
          </a:p>
        </p:txBody>
      </p:sp>
      <p:pic>
        <p:nvPicPr>
          <p:cNvPr id="34818" name="Picture 2" descr="http://img.search.com/thumb/f/f9/Diagram_human_cell_nucleus_no_text.png/300px-Diagram_human_cell_nucleus_no_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600200"/>
            <a:ext cx="2857500" cy="2724151"/>
          </a:xfrm>
          <a:prstGeom prst="rect">
            <a:avLst/>
          </a:prstGeom>
          <a:noFill/>
        </p:spPr>
      </p:pic>
      <p:pic>
        <p:nvPicPr>
          <p:cNvPr id="34820" name="Picture 4" descr="http://t0.gstatic.com/images?q=tbn:aNN0RQGevt-i1M:http://stevebambas.com/images/AP%20210/210%20Plasma%20Membrane.jpg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429000"/>
            <a:ext cx="4114800" cy="2950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9002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Membrane, composed of phospholipids, cholesterol, and proteins, that encloses cell contents; outer limiting cell membrane</a:t>
            </a:r>
          </a:p>
          <a:p>
            <a:endParaRPr lang="en-US" dirty="0"/>
          </a:p>
        </p:txBody>
      </p:sp>
      <p:pic>
        <p:nvPicPr>
          <p:cNvPr id="4" name="Picture 3" descr="Plasma Membra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3048000"/>
            <a:ext cx="5181599" cy="344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96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Intracellular fluid</a:t>
            </a:r>
          </a:p>
          <a:p>
            <a:pPr marL="742950" lvl="2" indent="-342900"/>
            <a:r>
              <a:rPr lang="en-US" sz="2800" dirty="0"/>
              <a:t>Fluid inside the cell</a:t>
            </a:r>
          </a:p>
          <a:p>
            <a:r>
              <a:rPr lang="en-US" dirty="0" smtClean="0"/>
              <a:t>Extracellular fluid</a:t>
            </a:r>
          </a:p>
          <a:p>
            <a:pPr lvl="1"/>
            <a:r>
              <a:rPr lang="en-US" dirty="0" smtClean="0"/>
              <a:t>Fluid outside of the cell</a:t>
            </a:r>
            <a:endParaRPr lang="en-US" dirty="0"/>
          </a:p>
        </p:txBody>
      </p:sp>
      <p:pic>
        <p:nvPicPr>
          <p:cNvPr id="4" name="Picture 3" descr="Plasma Membrane.jpg"/>
          <p:cNvPicPr>
            <a:picLocks noChangeAspect="1"/>
          </p:cNvPicPr>
          <p:nvPr/>
        </p:nvPicPr>
        <p:blipFill>
          <a:blip r:embed="rId3" cstate="print"/>
          <a:srcRect t="34164"/>
          <a:stretch>
            <a:fillRect/>
          </a:stretch>
        </p:blipFill>
        <p:spPr>
          <a:xfrm>
            <a:off x="1219200" y="3733800"/>
            <a:ext cx="6034669" cy="293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75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Fluid Mosaic Model</a:t>
            </a:r>
          </a:p>
          <a:p>
            <a:pPr marL="742950" lvl="2" indent="-342900"/>
            <a:r>
              <a:rPr lang="en-US" dirty="0"/>
              <a:t>Because the proteins that float in the lipid </a:t>
            </a:r>
            <a:r>
              <a:rPr lang="en-US" dirty="0" err="1"/>
              <a:t>bilayer</a:t>
            </a:r>
            <a:r>
              <a:rPr lang="en-US" dirty="0"/>
              <a:t> form a constantly changing mosaic </a:t>
            </a:r>
            <a:r>
              <a:rPr lang="en-US" dirty="0" smtClean="0"/>
              <a:t>pattern</a:t>
            </a:r>
          </a:p>
          <a:p>
            <a:endParaRPr lang="en-US" dirty="0"/>
          </a:p>
        </p:txBody>
      </p:sp>
      <p:pic>
        <p:nvPicPr>
          <p:cNvPr id="4" name="Picture 3" descr="Plasma Membrane.jpg"/>
          <p:cNvPicPr>
            <a:picLocks noChangeAspect="1"/>
          </p:cNvPicPr>
          <p:nvPr/>
        </p:nvPicPr>
        <p:blipFill>
          <a:blip r:embed="rId3" cstate="print"/>
          <a:srcRect t="34360"/>
          <a:stretch>
            <a:fillRect/>
          </a:stretch>
        </p:blipFill>
        <p:spPr>
          <a:xfrm>
            <a:off x="990600" y="3124200"/>
            <a:ext cx="7177669" cy="348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98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Composition</a:t>
            </a:r>
          </a:p>
          <a:p>
            <a:pPr lvl="1"/>
            <a:r>
              <a:rPr lang="en-US" dirty="0"/>
              <a:t>Phospholipids – most</a:t>
            </a:r>
          </a:p>
          <a:p>
            <a:pPr lvl="1"/>
            <a:r>
              <a:rPr lang="en-US" dirty="0"/>
              <a:t>Cholesterol – small</a:t>
            </a:r>
          </a:p>
          <a:p>
            <a:pPr lvl="1"/>
            <a:r>
              <a:rPr lang="en-US" dirty="0" err="1"/>
              <a:t>Glycolipids</a:t>
            </a:r>
            <a:r>
              <a:rPr lang="en-US" dirty="0"/>
              <a:t> – small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Plasma Membrane.jpg"/>
          <p:cNvPicPr>
            <a:picLocks noChangeAspect="1"/>
          </p:cNvPicPr>
          <p:nvPr/>
        </p:nvPicPr>
        <p:blipFill>
          <a:blip r:embed="rId3" cstate="print"/>
          <a:srcRect t="34360"/>
          <a:stretch>
            <a:fillRect/>
          </a:stretch>
        </p:blipFill>
        <p:spPr>
          <a:xfrm>
            <a:off x="2286000" y="3733800"/>
            <a:ext cx="5867400" cy="284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61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766</Words>
  <Application>Microsoft Office PowerPoint</Application>
  <PresentationFormat>On-screen Show (4:3)</PresentationFormat>
  <Paragraphs>125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Chapter 3</vt:lpstr>
      <vt:lpstr>Cell</vt:lpstr>
      <vt:lpstr>4 Concepts of Cell Theory</vt:lpstr>
      <vt:lpstr>Characteristics of Cells</vt:lpstr>
      <vt:lpstr>3 Main Parts of Human Cells</vt:lpstr>
      <vt:lpstr>Plasma Membrane</vt:lpstr>
      <vt:lpstr>Plasma Membrane</vt:lpstr>
      <vt:lpstr>Plasma Membrane</vt:lpstr>
      <vt:lpstr>Plasma Membrane</vt:lpstr>
      <vt:lpstr>Plasma Membrane</vt:lpstr>
      <vt:lpstr>Plasma Membrane</vt:lpstr>
      <vt:lpstr>Plasma Membrane</vt:lpstr>
      <vt:lpstr>Plasma Membrane</vt:lpstr>
      <vt:lpstr>Plasma Membrane</vt:lpstr>
      <vt:lpstr>Plasma Membrane</vt:lpstr>
      <vt:lpstr>Plasma Membrane</vt:lpstr>
      <vt:lpstr>Plasma Membrane</vt:lpstr>
      <vt:lpstr>Plasma Membrane</vt:lpstr>
      <vt:lpstr>Plasma Membrane</vt:lpstr>
      <vt:lpstr>Factors that Join Cells</vt:lpstr>
      <vt:lpstr>Special Membrane Junctions</vt:lpstr>
      <vt:lpstr>Special Membrane Junctions</vt:lpstr>
      <vt:lpstr>Special Membrane Junctions</vt:lpstr>
      <vt:lpstr>Functions of the Plasma Membrane</vt:lpstr>
    </vt:vector>
  </TitlesOfParts>
  <Company>LWHS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LWHS</dc:creator>
  <cp:lastModifiedBy>LWHS</cp:lastModifiedBy>
  <cp:revision>2</cp:revision>
  <dcterms:created xsi:type="dcterms:W3CDTF">2013-05-09T17:40:46Z</dcterms:created>
  <dcterms:modified xsi:type="dcterms:W3CDTF">2013-05-09T17:50:08Z</dcterms:modified>
</cp:coreProperties>
</file>