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1B681-C8DE-44C3-8909-BC619D73011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21FB-BC39-4309-942D-DE809479E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0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1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7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494B-3AF7-4C6C-B5DD-E58E3436A5B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55043-2394-410F-A15D-5E7F04AB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8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Cells: The Living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Intro and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6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Simple diffusion</a:t>
            </a:r>
            <a:endParaRPr lang="en-US" sz="1100" dirty="0" smtClean="0"/>
          </a:p>
          <a:p>
            <a:pPr lvl="1"/>
            <a:r>
              <a:rPr lang="en-US" dirty="0" err="1" smtClean="0"/>
              <a:t>Nonpolar</a:t>
            </a:r>
            <a:r>
              <a:rPr lang="en-US" dirty="0" smtClean="0"/>
              <a:t> and lipid-soluble substances diffuse directly through the lipid </a:t>
            </a:r>
            <a:r>
              <a:rPr lang="en-US" dirty="0" err="1" smtClean="0"/>
              <a:t>bilayer</a:t>
            </a:r>
            <a:endParaRPr lang="en-US" dirty="0" smtClean="0"/>
          </a:p>
          <a:p>
            <a:pPr lvl="1"/>
            <a:r>
              <a:rPr lang="en-US" dirty="0" smtClean="0"/>
              <a:t>Oxygen, carbon dioxide, fat-soluble vitamins</a:t>
            </a:r>
            <a:endParaRPr lang="en-US" sz="1100" dirty="0" smtClean="0"/>
          </a:p>
          <a:p>
            <a:endParaRPr lang="en-US" dirty="0"/>
          </a:p>
        </p:txBody>
      </p:sp>
      <p:pic>
        <p:nvPicPr>
          <p:cNvPr id="28674" name="Picture 2" descr="03-07DiffuPlasMem_L.jpg"/>
          <p:cNvPicPr>
            <a:picLocks noChangeAspect="1" noChangeArrowheads="1"/>
          </p:cNvPicPr>
          <p:nvPr/>
        </p:nvPicPr>
        <p:blipFill>
          <a:blip r:embed="rId3" cstate="print"/>
          <a:srcRect r="79167"/>
          <a:stretch>
            <a:fillRect/>
          </a:stretch>
        </p:blipFill>
        <p:spPr bwMode="auto">
          <a:xfrm>
            <a:off x="5562600" y="1371600"/>
            <a:ext cx="2438400" cy="5086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79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Facilitated Diffusion</a:t>
            </a:r>
            <a:endParaRPr lang="en-US" sz="1100" dirty="0" smtClean="0"/>
          </a:p>
          <a:p>
            <a:pPr lvl="1"/>
            <a:r>
              <a:rPr lang="en-US" dirty="0" smtClean="0"/>
              <a:t>Can’t move directly through the lipid </a:t>
            </a:r>
            <a:r>
              <a:rPr lang="en-US" dirty="0" err="1" smtClean="0"/>
              <a:t>bilayer</a:t>
            </a:r>
            <a:r>
              <a:rPr lang="en-US" dirty="0" smtClean="0"/>
              <a:t>, need some help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208551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Membrane Transport - Passive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Facilitated Diffusion</a:t>
            </a:r>
          </a:p>
          <a:p>
            <a:pPr lvl="1"/>
            <a:r>
              <a:rPr lang="en-US" sz="2800" dirty="0" smtClean="0"/>
              <a:t>Carriers</a:t>
            </a:r>
            <a:endParaRPr lang="en-US" sz="300" dirty="0" smtClean="0"/>
          </a:p>
          <a:p>
            <a:pPr lvl="2"/>
            <a:r>
              <a:rPr lang="en-US" dirty="0" smtClean="0"/>
              <a:t>Uses </a:t>
            </a:r>
            <a:r>
              <a:rPr lang="en-US" dirty="0" err="1" smtClean="0"/>
              <a:t>transmembrane</a:t>
            </a:r>
            <a:r>
              <a:rPr lang="en-US" dirty="0" smtClean="0"/>
              <a:t> integral proteins</a:t>
            </a:r>
          </a:p>
          <a:p>
            <a:pPr lvl="2"/>
            <a:r>
              <a:rPr lang="en-US" sz="2400" dirty="0" smtClean="0"/>
              <a:t>Substance binds to protein, the transport protein changes shape, and substance is released</a:t>
            </a:r>
            <a:endParaRPr lang="en-US" sz="1200" dirty="0" smtClean="0"/>
          </a:p>
          <a:p>
            <a:endParaRPr lang="en-US" dirty="0" smtClean="0"/>
          </a:p>
        </p:txBody>
      </p:sp>
      <p:pic>
        <p:nvPicPr>
          <p:cNvPr id="99330" name="Picture 2" descr="03-07DiffuPlasMem_L.jpg"/>
          <p:cNvPicPr>
            <a:picLocks noChangeAspect="1" noChangeArrowheads="1"/>
          </p:cNvPicPr>
          <p:nvPr/>
        </p:nvPicPr>
        <p:blipFill>
          <a:blip r:embed="rId3" cstate="print"/>
          <a:srcRect l="19903" r="47087" b="5725"/>
          <a:stretch>
            <a:fillRect/>
          </a:stretch>
        </p:blipFill>
        <p:spPr bwMode="auto">
          <a:xfrm>
            <a:off x="5410200" y="1288676"/>
            <a:ext cx="2971800" cy="4807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Facilitated Diffusion</a:t>
            </a:r>
            <a:endParaRPr lang="en-US" sz="1100" dirty="0" smtClean="0"/>
          </a:p>
          <a:p>
            <a:pPr lvl="2"/>
            <a:r>
              <a:rPr lang="en-US" sz="3200" dirty="0" smtClean="0"/>
              <a:t>Channels</a:t>
            </a:r>
            <a:endParaRPr lang="en-US" sz="300" dirty="0" smtClean="0"/>
          </a:p>
          <a:p>
            <a:pPr lvl="3"/>
            <a:r>
              <a:rPr lang="en-US" sz="2400" dirty="0" err="1" smtClean="0"/>
              <a:t>Transmembrane</a:t>
            </a:r>
            <a:r>
              <a:rPr lang="en-US" sz="2400" dirty="0" smtClean="0"/>
              <a:t> integral proteins</a:t>
            </a:r>
          </a:p>
          <a:p>
            <a:pPr lvl="3"/>
            <a:r>
              <a:rPr lang="en-US" sz="2400" dirty="0" smtClean="0"/>
              <a:t>Substances move through the protein </a:t>
            </a:r>
            <a:endParaRPr lang="en-US" sz="1200" dirty="0" smtClean="0"/>
          </a:p>
          <a:p>
            <a:pPr lvl="3"/>
            <a:r>
              <a:rPr lang="en-US" sz="2400" dirty="0" smtClean="0"/>
              <a:t>Either too big or insoluble to the lipid </a:t>
            </a:r>
            <a:r>
              <a:rPr lang="en-US" sz="2400" dirty="0" err="1" smtClean="0"/>
              <a:t>bilayer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4578" name="Picture 2" descr="03-07DiffuPlasMem_L.jpg"/>
          <p:cNvPicPr>
            <a:picLocks noChangeAspect="1" noChangeArrowheads="1"/>
          </p:cNvPicPr>
          <p:nvPr/>
        </p:nvPicPr>
        <p:blipFill>
          <a:blip r:embed="rId3" cstate="print"/>
          <a:srcRect l="51491" r="26196" b="6061"/>
          <a:stretch>
            <a:fillRect/>
          </a:stretch>
        </p:blipFill>
        <p:spPr bwMode="auto">
          <a:xfrm>
            <a:off x="5486400" y="1295399"/>
            <a:ext cx="2514600" cy="5269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97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Osmosis</a:t>
            </a:r>
            <a:endParaRPr lang="en-US" sz="1100" dirty="0" smtClean="0"/>
          </a:p>
          <a:p>
            <a:pPr lvl="1"/>
            <a:r>
              <a:rPr lang="en-US" dirty="0" smtClean="0"/>
              <a:t>Diffusion of water (solvent) through a membrane</a:t>
            </a:r>
            <a:endParaRPr lang="en-US" sz="700" dirty="0" smtClean="0"/>
          </a:p>
          <a:p>
            <a:pPr lvl="1"/>
            <a:r>
              <a:rPr lang="en-US" dirty="0" smtClean="0"/>
              <a:t>Moves through the membrane or through channels</a:t>
            </a:r>
            <a:endParaRPr lang="en-US" sz="1100" dirty="0" smtClean="0"/>
          </a:p>
          <a:p>
            <a:pPr lvl="1"/>
            <a:r>
              <a:rPr lang="en-US" b="1" dirty="0" smtClean="0"/>
              <a:t>Tonicity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the ability of a solution to change the shape or tone of a cells by altering their internal water volume.</a:t>
            </a:r>
            <a:endParaRPr lang="en-US" sz="1100" dirty="0" smtClean="0"/>
          </a:p>
          <a:p>
            <a:endParaRPr lang="en-US" dirty="0"/>
          </a:p>
        </p:txBody>
      </p:sp>
      <p:pic>
        <p:nvPicPr>
          <p:cNvPr id="22530" name="Picture 2" descr="03-07DiffuPlasMem_L.jpg"/>
          <p:cNvPicPr>
            <a:picLocks noChangeAspect="1" noChangeArrowheads="1"/>
          </p:cNvPicPr>
          <p:nvPr/>
        </p:nvPicPr>
        <p:blipFill>
          <a:blip r:embed="rId3" cstate="print"/>
          <a:srcRect l="73437" r="1042" b="5115"/>
          <a:stretch>
            <a:fillRect/>
          </a:stretch>
        </p:blipFill>
        <p:spPr bwMode="auto">
          <a:xfrm>
            <a:off x="6400800" y="1219200"/>
            <a:ext cx="2438400" cy="5134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43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Isotonic </a:t>
            </a:r>
            <a:endParaRPr lang="en-US" b="1" dirty="0" smtClean="0">
              <a:sym typeface="Wingdings"/>
            </a:endParaRPr>
          </a:p>
          <a:p>
            <a:pPr lvl="1"/>
            <a:r>
              <a:rPr lang="en-US" dirty="0" smtClean="0"/>
              <a:t>Solution has the same concentration of </a:t>
            </a:r>
            <a:r>
              <a:rPr lang="en-US" dirty="0" err="1" smtClean="0"/>
              <a:t>nonpenetrating</a:t>
            </a:r>
            <a:r>
              <a:rPr lang="en-US" dirty="0" smtClean="0"/>
              <a:t> solutes as those found in cells.  Cell does not change shape.</a:t>
            </a:r>
            <a:endParaRPr lang="en-US" sz="700" dirty="0" smtClean="0"/>
          </a:p>
          <a:p>
            <a:endParaRPr lang="en-US" dirty="0"/>
          </a:p>
        </p:txBody>
      </p:sp>
      <p:pic>
        <p:nvPicPr>
          <p:cNvPr id="20482" name="Picture 2" descr="03-09Tonicitie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7924800" cy="290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69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Hypertonic</a:t>
            </a:r>
          </a:p>
          <a:p>
            <a:pPr lvl="1"/>
            <a:r>
              <a:rPr lang="en-US" dirty="0" smtClean="0"/>
              <a:t>Solution has a higher concentration of </a:t>
            </a:r>
            <a:r>
              <a:rPr lang="en-US" dirty="0" err="1" smtClean="0"/>
              <a:t>nonpenetrating</a:t>
            </a:r>
            <a:r>
              <a:rPr lang="en-US" dirty="0" smtClean="0"/>
              <a:t> solutes than the cell.  Cell loses water, so it shrinks to try and maintain an equilibrium.</a:t>
            </a:r>
            <a:endParaRPr lang="en-US" sz="300" dirty="0" smtClean="0"/>
          </a:p>
          <a:p>
            <a:endParaRPr lang="en-US" dirty="0"/>
          </a:p>
        </p:txBody>
      </p:sp>
      <p:pic>
        <p:nvPicPr>
          <p:cNvPr id="4" name="Picture 2" descr="03-09Tonicitie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7620000" cy="2493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5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Hypotonic</a:t>
            </a:r>
          </a:p>
          <a:p>
            <a:pPr lvl="1"/>
            <a:r>
              <a:rPr lang="en-US" dirty="0" smtClean="0"/>
              <a:t>Solution has a lower concentration of </a:t>
            </a:r>
            <a:r>
              <a:rPr lang="en-US" dirty="0" err="1" smtClean="0"/>
              <a:t>nonpenetrating</a:t>
            </a:r>
            <a:r>
              <a:rPr lang="en-US" dirty="0" smtClean="0"/>
              <a:t> solutes than the cell.  Cell gains water to try and maintain an equilibrium</a:t>
            </a:r>
            <a:endParaRPr lang="en-US" sz="700" dirty="0" smtClean="0"/>
          </a:p>
          <a:p>
            <a:endParaRPr lang="en-US" dirty="0"/>
          </a:p>
        </p:txBody>
      </p:sp>
      <p:pic>
        <p:nvPicPr>
          <p:cNvPr id="4" name="Picture 2" descr="03-09Tonicitie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7924800" cy="252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9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Filtration</a:t>
            </a:r>
            <a:endParaRPr lang="en-US" sz="1100" dirty="0" smtClean="0"/>
          </a:p>
          <a:p>
            <a:pPr lvl="1"/>
            <a:r>
              <a:rPr lang="en-US" dirty="0" smtClean="0"/>
              <a:t>A pressure driven process that forces water and solutes through a membrane or capillary wall</a:t>
            </a:r>
            <a:endParaRPr lang="en-US" sz="700" dirty="0" smtClean="0"/>
          </a:p>
          <a:p>
            <a:endParaRPr lang="en-US" dirty="0"/>
          </a:p>
        </p:txBody>
      </p:sp>
      <p:pic>
        <p:nvPicPr>
          <p:cNvPr id="14338" name="Picture 2" descr="http://www.pressurecookershop.co.uk/img/pasta-spaghetti-vegetable-boiler-colander-drainer-basket_2412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4762500" cy="315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23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Uses energy (ATP) to move solutes across the membrane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12290" name="Picture 2" descr="http://www.sustainableisgood.com/.a/6a00d834515f0569e20120a5fa2e54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2819400" cy="2890570"/>
          </a:xfrm>
          <a:prstGeom prst="rect">
            <a:avLst/>
          </a:prstGeom>
          <a:noFill/>
        </p:spPr>
      </p:pic>
      <p:pic>
        <p:nvPicPr>
          <p:cNvPr id="12292" name="Picture 4" descr="http://www.badidea.co.uk/wp-content/uploads/2009/06/renewable-ener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2514600" cy="250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95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Join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Glycoproteins</a:t>
            </a:r>
            <a:r>
              <a:rPr lang="en-US" dirty="0" smtClean="0"/>
              <a:t> </a:t>
            </a:r>
            <a:r>
              <a:rPr lang="en-US" dirty="0"/>
              <a:t>act as an adhesive</a:t>
            </a:r>
          </a:p>
          <a:p>
            <a:pPr lvl="1"/>
            <a:r>
              <a:rPr lang="en-US" dirty="0"/>
              <a:t>Wavy contours of the membranes of adjacent cells fit together in a tongue and groove fashion</a:t>
            </a:r>
          </a:p>
          <a:p>
            <a:pPr lvl="1"/>
            <a:r>
              <a:rPr lang="en-US" dirty="0"/>
              <a:t>Special membrane junctions (tight junction, </a:t>
            </a:r>
            <a:r>
              <a:rPr lang="en-US" dirty="0" err="1"/>
              <a:t>desmosomes</a:t>
            </a:r>
            <a:r>
              <a:rPr lang="en-US" dirty="0"/>
              <a:t>, gap junctions)</a:t>
            </a:r>
          </a:p>
          <a:p>
            <a:endParaRPr lang="en-US" dirty="0"/>
          </a:p>
        </p:txBody>
      </p:sp>
      <p:pic>
        <p:nvPicPr>
          <p:cNvPr id="8194" name="Picture 2" descr="http://www.wired.com/images_blogs/wiredscience/images/2008/08/19/sem_blood_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4648200" cy="2204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20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sz="1200" dirty="0" smtClean="0"/>
          </a:p>
          <a:p>
            <a:pPr lvl="1"/>
            <a:r>
              <a:rPr lang="en-US" dirty="0" smtClean="0"/>
              <a:t>Like facilitated diffusion (carrier) but uses energy</a:t>
            </a:r>
            <a:endParaRPr lang="en-US" sz="700" dirty="0" smtClean="0"/>
          </a:p>
          <a:p>
            <a:endParaRPr lang="en-US" dirty="0"/>
          </a:p>
        </p:txBody>
      </p:sp>
      <p:pic>
        <p:nvPicPr>
          <p:cNvPr id="10242" name="Picture 2" descr="03-11SecActTra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67000"/>
            <a:ext cx="4156741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6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Vesicular Transport</a:t>
            </a:r>
            <a:endParaRPr lang="en-US" sz="1200" dirty="0" smtClean="0"/>
          </a:p>
          <a:p>
            <a:pPr lvl="1"/>
            <a:r>
              <a:rPr lang="en-US" dirty="0" smtClean="0"/>
              <a:t>How large particles, macromolecules, and fluids are transported across the plasma membrane or within the cell.</a:t>
            </a:r>
          </a:p>
          <a:p>
            <a:pPr lvl="1">
              <a:buNone/>
            </a:pPr>
            <a:endParaRPr lang="en-US" sz="700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37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352800"/>
          </a:xfrm>
        </p:spPr>
        <p:txBody>
          <a:bodyPr/>
          <a:lstStyle/>
          <a:p>
            <a:r>
              <a:rPr lang="en-US" dirty="0" smtClean="0"/>
              <a:t>Vesicular Transport</a:t>
            </a:r>
          </a:p>
          <a:p>
            <a:pPr lvl="1"/>
            <a:r>
              <a:rPr lang="en-US" dirty="0" err="1" smtClean="0"/>
              <a:t>Exocytosis</a:t>
            </a:r>
            <a:endParaRPr lang="en-US" sz="700" dirty="0" smtClean="0"/>
          </a:p>
          <a:p>
            <a:pPr lvl="2"/>
            <a:r>
              <a:rPr lang="en-US" dirty="0" smtClean="0"/>
              <a:t>“out of the cell”</a:t>
            </a:r>
            <a:endParaRPr lang="en-US" sz="700" dirty="0" smtClean="0"/>
          </a:p>
          <a:p>
            <a:pPr lvl="2"/>
            <a:r>
              <a:rPr lang="en-US" dirty="0" smtClean="0"/>
              <a:t>Substance first enclosed in a vesicle then moved outside the cell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6146" name="Picture 2" descr="03-12Exocytosi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962400"/>
            <a:ext cx="4507523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26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Vesicular Transport</a:t>
            </a:r>
            <a:endParaRPr lang="en-US" sz="1200" dirty="0" smtClean="0"/>
          </a:p>
          <a:p>
            <a:pPr lvl="1"/>
            <a:r>
              <a:rPr lang="en-US" dirty="0" err="1" smtClean="0"/>
              <a:t>Endocytosis</a:t>
            </a:r>
            <a:endParaRPr lang="en-US" sz="700" dirty="0" smtClean="0"/>
          </a:p>
          <a:p>
            <a:pPr lvl="2"/>
            <a:r>
              <a:rPr lang="en-US" dirty="0" smtClean="0"/>
              <a:t>“within the cell”</a:t>
            </a:r>
            <a:endParaRPr lang="en-US" sz="700" dirty="0" smtClean="0"/>
          </a:p>
          <a:p>
            <a:pPr lvl="2"/>
            <a:r>
              <a:rPr lang="en-US" dirty="0" err="1" smtClean="0"/>
              <a:t>Phagocytosis</a:t>
            </a:r>
            <a:endParaRPr lang="en-US" sz="1100" dirty="0" smtClean="0"/>
          </a:p>
          <a:p>
            <a:pPr lvl="2"/>
            <a:r>
              <a:rPr lang="en-US" dirty="0" smtClean="0"/>
              <a:t>“cell eating”</a:t>
            </a:r>
            <a:endParaRPr lang="en-US" sz="1100" dirty="0" smtClean="0"/>
          </a:p>
          <a:p>
            <a:pPr lvl="2"/>
            <a:r>
              <a:rPr lang="en-US" dirty="0" smtClean="0"/>
              <a:t>Some relatively large or solid material (i.e. bacteria, cell debris) is engulfed by the cell</a:t>
            </a:r>
            <a:endParaRPr lang="en-US" sz="1100" dirty="0" smtClean="0"/>
          </a:p>
          <a:p>
            <a:pPr lvl="2"/>
            <a:r>
              <a:rPr lang="en-US" dirty="0" smtClean="0"/>
              <a:t>Particle binds to the receptors on the cell’s surface and the particle is then engulfed by the cell</a:t>
            </a:r>
            <a:endParaRPr lang="en-US" sz="11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03-13aEndocytosis_L.jpg"/>
          <p:cNvPicPr>
            <a:picLocks noChangeAspect="1" noChangeArrowheads="1"/>
          </p:cNvPicPr>
          <p:nvPr/>
        </p:nvPicPr>
        <p:blipFill>
          <a:blip r:embed="rId3" cstate="print"/>
          <a:srcRect b="9780"/>
          <a:stretch>
            <a:fillRect/>
          </a:stretch>
        </p:blipFill>
        <p:spPr bwMode="auto">
          <a:xfrm>
            <a:off x="5257800" y="1066800"/>
            <a:ext cx="3527425" cy="2936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60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Transport -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Vesicular Transport</a:t>
            </a:r>
            <a:endParaRPr lang="en-US" sz="1200" dirty="0" smtClean="0"/>
          </a:p>
          <a:p>
            <a:pPr lvl="1"/>
            <a:r>
              <a:rPr lang="en-US" dirty="0" err="1" smtClean="0"/>
              <a:t>Pinocytosis</a:t>
            </a:r>
            <a:endParaRPr lang="en-US" sz="700" dirty="0" smtClean="0"/>
          </a:p>
          <a:p>
            <a:pPr lvl="2"/>
            <a:r>
              <a:rPr lang="en-US" dirty="0" smtClean="0"/>
              <a:t>“cell drinking”</a:t>
            </a:r>
            <a:endParaRPr lang="en-US" sz="700" dirty="0" smtClean="0"/>
          </a:p>
          <a:p>
            <a:pPr lvl="2"/>
            <a:r>
              <a:rPr lang="en-US" dirty="0" smtClean="0"/>
              <a:t>Same as </a:t>
            </a:r>
            <a:r>
              <a:rPr lang="en-US" dirty="0" err="1" smtClean="0"/>
              <a:t>phagocytosis</a:t>
            </a:r>
            <a:r>
              <a:rPr lang="en-US" dirty="0" smtClean="0"/>
              <a:t>, but with fluid</a:t>
            </a:r>
            <a:endParaRPr lang="en-US" sz="7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03-13aEndocytosis_L.jpg"/>
          <p:cNvPicPr>
            <a:picLocks noChangeAspect="1" noChangeArrowheads="1"/>
          </p:cNvPicPr>
          <p:nvPr/>
        </p:nvPicPr>
        <p:blipFill>
          <a:blip r:embed="rId3" cstate="print"/>
          <a:srcRect b="9333"/>
          <a:stretch>
            <a:fillRect/>
          </a:stretch>
        </p:blipFill>
        <p:spPr bwMode="auto">
          <a:xfrm>
            <a:off x="4267200" y="2438400"/>
            <a:ext cx="4495800" cy="3760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40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Membrane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Tight Junction</a:t>
            </a:r>
          </a:p>
          <a:p>
            <a:pPr lvl="1"/>
            <a:r>
              <a:rPr lang="en-US" dirty="0"/>
              <a:t>Integral proteins of adjacent cells fuse together to form an impermeable junction that encircles the cell.</a:t>
            </a:r>
          </a:p>
          <a:p>
            <a:pPr lvl="1"/>
            <a:r>
              <a:rPr lang="en-US" dirty="0"/>
              <a:t>Help to prevent molecules from passing through the extracellular space between cells.</a:t>
            </a:r>
          </a:p>
          <a:p>
            <a:pPr lvl="1"/>
            <a:r>
              <a:rPr lang="en-US" dirty="0"/>
              <a:t>Found in lining of the digestive tract.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03-05aCellJun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822591" cy="3811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42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Membrane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Desmosomes</a:t>
            </a:r>
            <a:endParaRPr lang="en-US" dirty="0" smtClean="0"/>
          </a:p>
          <a:p>
            <a:pPr lvl="1"/>
            <a:r>
              <a:rPr lang="en-US" dirty="0"/>
              <a:t>“binding bodies” or anchoring junctions</a:t>
            </a:r>
          </a:p>
          <a:p>
            <a:pPr lvl="1"/>
            <a:r>
              <a:rPr lang="en-US" dirty="0"/>
              <a:t>Like rivets to prevent cells from separating and distributes tension throughout a cellular sheet to reduce the chance of tearing.</a:t>
            </a:r>
          </a:p>
          <a:p>
            <a:pPr lvl="1"/>
            <a:r>
              <a:rPr lang="en-US" dirty="0"/>
              <a:t>Present in skin and heart muscle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03-05bCellJun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343918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81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Membrane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Gap Junction</a:t>
            </a:r>
          </a:p>
          <a:p>
            <a:pPr lvl="1"/>
            <a:r>
              <a:rPr lang="en-US" dirty="0"/>
              <a:t>“bond” or nexus</a:t>
            </a:r>
          </a:p>
          <a:p>
            <a:pPr lvl="1"/>
            <a:r>
              <a:rPr lang="en-US" dirty="0"/>
              <a:t>Communicating junction between adjacent cells</a:t>
            </a:r>
          </a:p>
          <a:p>
            <a:pPr lvl="1"/>
            <a:r>
              <a:rPr lang="en-US" dirty="0"/>
              <a:t>Cells are connected by hollow cylinders called </a:t>
            </a:r>
            <a:r>
              <a:rPr lang="en-US" dirty="0" err="1"/>
              <a:t>connexons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molecules pass through the water filled channels from one cell to the next.</a:t>
            </a:r>
          </a:p>
          <a:p>
            <a:pPr lvl="1"/>
            <a:r>
              <a:rPr lang="en-US" dirty="0"/>
              <a:t>Present in electrically excitable tissues like heart and smooth muscle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03-05cCellJun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125135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31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bathed in an extracellular fluid called interstitial fluid.</a:t>
            </a:r>
            <a:endParaRPr lang="en-US" sz="1400" dirty="0" smtClean="0"/>
          </a:p>
          <a:p>
            <a:pPr lvl="1"/>
            <a:r>
              <a:rPr lang="en-US" dirty="0" smtClean="0"/>
              <a:t>Derived from the blood.</a:t>
            </a:r>
          </a:p>
          <a:p>
            <a:pPr lvl="1"/>
            <a:r>
              <a:rPr lang="en-US" dirty="0" smtClean="0"/>
              <a:t>Contains thousands of ingredients</a:t>
            </a:r>
            <a:endParaRPr lang="en-US" sz="1200" dirty="0" smtClean="0"/>
          </a:p>
          <a:p>
            <a:pPr lvl="2"/>
            <a:r>
              <a:rPr lang="en-US" dirty="0" smtClean="0"/>
              <a:t>Amino acids, sugars, fatty acids, vitamins, hormones, neurotransmitters, salts, waste products, etc.</a:t>
            </a:r>
            <a:endParaRPr lang="en-US" sz="300" dirty="0" smtClean="0"/>
          </a:p>
          <a:p>
            <a:pPr lvl="1"/>
            <a:r>
              <a:rPr lang="en-US" dirty="0" smtClean="0"/>
              <a:t>Cells “take” from the interstitial fluid what they need when they need it.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1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plasma membrane is selectively permeable </a:t>
            </a:r>
            <a:endParaRPr lang="en-US" sz="1400" dirty="0" smtClean="0"/>
          </a:p>
          <a:p>
            <a:pPr lvl="1"/>
            <a:r>
              <a:rPr lang="en-US" dirty="0" smtClean="0"/>
              <a:t>Some substances can pass and others can’t</a:t>
            </a:r>
            <a:endParaRPr lang="en-US" sz="800" dirty="0" smtClean="0"/>
          </a:p>
          <a:p>
            <a:pPr lvl="1"/>
            <a:r>
              <a:rPr lang="en-US" dirty="0" smtClean="0"/>
              <a:t>Example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nutrients can enter, bad “stuff” can’t</a:t>
            </a:r>
            <a:endParaRPr lang="en-US" sz="800" dirty="0" smtClean="0"/>
          </a:p>
          <a:p>
            <a:pPr lvl="1"/>
            <a:r>
              <a:rPr lang="en-US" dirty="0" smtClean="0"/>
              <a:t>Example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Good “stuff” stays in the cell, bad “stuff” leaves</a:t>
            </a:r>
            <a:endParaRPr lang="en-US" sz="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5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Membrane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Process</a:t>
            </a:r>
            <a:endParaRPr lang="en-US" sz="1200" dirty="0" smtClean="0"/>
          </a:p>
          <a:p>
            <a:pPr lvl="1"/>
            <a:r>
              <a:rPr lang="en-US" dirty="0" smtClean="0"/>
              <a:t>Substances cross the membrane without any energy needed from the cell</a:t>
            </a:r>
            <a:endParaRPr lang="en-US" sz="700" dirty="0" smtClean="0"/>
          </a:p>
          <a:p>
            <a:r>
              <a:rPr lang="en-US" dirty="0" smtClean="0"/>
              <a:t>Active Process</a:t>
            </a:r>
            <a:endParaRPr lang="en-US" sz="1200" dirty="0" smtClean="0"/>
          </a:p>
          <a:p>
            <a:pPr lvl="1"/>
            <a:r>
              <a:rPr lang="en-US" dirty="0" smtClean="0"/>
              <a:t>Cell provides energy (ATP) to move substances through the membrane</a:t>
            </a:r>
            <a:endParaRPr lang="en-US" sz="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6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 </a:t>
            </a:r>
            <a:endParaRPr lang="en-US" sz="1400" dirty="0" smtClean="0"/>
          </a:p>
          <a:p>
            <a:pPr lvl="1"/>
            <a:r>
              <a:rPr lang="en-US" dirty="0" smtClean="0"/>
              <a:t>Tendency of molecules or ions to scatter evenly throughout the environment</a:t>
            </a:r>
            <a:endParaRPr lang="en-US" sz="800" dirty="0" smtClean="0"/>
          </a:p>
          <a:p>
            <a:pPr lvl="1"/>
            <a:r>
              <a:rPr lang="en-US" dirty="0" smtClean="0"/>
              <a:t>Molecules move away from areas of high concentration to areas of low concentration (move down the concentration gradient)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Membrane Transport - Passive</a:t>
            </a:r>
            <a:endParaRPr lang="en-US" dirty="0"/>
          </a:p>
        </p:txBody>
      </p:sp>
      <p:pic>
        <p:nvPicPr>
          <p:cNvPr id="30722" name="Picture 2" descr="03-06Diffusion_L.jpg"/>
          <p:cNvPicPr>
            <a:picLocks noChangeAspect="1" noChangeArrowheads="1"/>
          </p:cNvPicPr>
          <p:nvPr/>
        </p:nvPicPr>
        <p:blipFill>
          <a:blip r:embed="rId3" cstate="print"/>
          <a:srcRect b="10680"/>
          <a:stretch>
            <a:fillRect/>
          </a:stretch>
        </p:blipFill>
        <p:spPr bwMode="auto">
          <a:xfrm>
            <a:off x="1828800" y="4572000"/>
            <a:ext cx="554934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52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760</Words>
  <Application>Microsoft Office PowerPoint</Application>
  <PresentationFormat>On-screen Show (4:3)</PresentationFormat>
  <Paragraphs>131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3</vt:lpstr>
      <vt:lpstr>Factors that Join Cells</vt:lpstr>
      <vt:lpstr>Special Membrane Junctions</vt:lpstr>
      <vt:lpstr>Special Membrane Junctions</vt:lpstr>
      <vt:lpstr>Special Membrane Junctions</vt:lpstr>
      <vt:lpstr>Functions of the Plasma Membrane</vt:lpstr>
      <vt:lpstr>Functions of the Plasma Membrane</vt:lpstr>
      <vt:lpstr>Membrane Transport</vt:lpstr>
      <vt:lpstr>Membrane Transport - Passive</vt:lpstr>
      <vt:lpstr>Membrane Transport - Passive</vt:lpstr>
      <vt:lpstr>Membrane Transport - Passive</vt:lpstr>
      <vt:lpstr>Membrane Transport - Passive</vt:lpstr>
      <vt:lpstr>Membrane Transport - Passive</vt:lpstr>
      <vt:lpstr>Membrane Transport - Passive</vt:lpstr>
      <vt:lpstr>Membrane Transport - Passive</vt:lpstr>
      <vt:lpstr>Membrane Transport - Passive</vt:lpstr>
      <vt:lpstr>Membrane Transport - Passive</vt:lpstr>
      <vt:lpstr>Membrane Transport - Passive</vt:lpstr>
      <vt:lpstr>Membrane Transport - Active</vt:lpstr>
      <vt:lpstr>Membrane Transport - Active</vt:lpstr>
      <vt:lpstr>Membrane Transport - Active</vt:lpstr>
      <vt:lpstr>Membrane Transport - Active</vt:lpstr>
      <vt:lpstr>Membrane Transport - Active</vt:lpstr>
      <vt:lpstr>Membrane Transport - Active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LWHS</dc:creator>
  <cp:lastModifiedBy>LWHS</cp:lastModifiedBy>
  <cp:revision>2</cp:revision>
  <dcterms:created xsi:type="dcterms:W3CDTF">2013-05-09T17:42:16Z</dcterms:created>
  <dcterms:modified xsi:type="dcterms:W3CDTF">2013-05-09T17:51:51Z</dcterms:modified>
</cp:coreProperties>
</file>