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22E71-8E38-4C74-AB9C-4C972BFFC42E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AB3E4-9E9C-4918-9273-2CED39E1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0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EC1E-C3E8-43C5-A68B-2601820FF27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6EBD-98EA-4F9E-AAF1-A056DF16A2F8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FBF1-A6A3-47DD-89CC-FE8F93C31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3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6EBD-98EA-4F9E-AAF1-A056DF16A2F8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FBF1-A6A3-47DD-89CC-FE8F93C31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7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6EBD-98EA-4F9E-AAF1-A056DF16A2F8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FBF1-A6A3-47DD-89CC-FE8F93C31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6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6EBD-98EA-4F9E-AAF1-A056DF16A2F8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FBF1-A6A3-47DD-89CC-FE8F93C31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1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6EBD-98EA-4F9E-AAF1-A056DF16A2F8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FBF1-A6A3-47DD-89CC-FE8F93C31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0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6EBD-98EA-4F9E-AAF1-A056DF16A2F8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FBF1-A6A3-47DD-89CC-FE8F93C31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6EBD-98EA-4F9E-AAF1-A056DF16A2F8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FBF1-A6A3-47DD-89CC-FE8F93C31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0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6EBD-98EA-4F9E-AAF1-A056DF16A2F8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FBF1-A6A3-47DD-89CC-FE8F93C31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6EBD-98EA-4F9E-AAF1-A056DF16A2F8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FBF1-A6A3-47DD-89CC-FE8F93C31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8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6EBD-98EA-4F9E-AAF1-A056DF16A2F8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FBF1-A6A3-47DD-89CC-FE8F93C31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8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6EBD-98EA-4F9E-AAF1-A056DF16A2F8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FBF1-A6A3-47DD-89CC-FE8F93C31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66EBD-98EA-4F9E-AAF1-A056DF16A2F8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2FBF1-A6A3-47DD-89CC-FE8F93C31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/>
              <a:t>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Cells: The Living Units</a:t>
            </a:r>
          </a:p>
          <a:p>
            <a:r>
              <a:rPr lang="en-US" dirty="0" smtClean="0"/>
              <a:t>Organelles and Cell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5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524000"/>
            <a:ext cx="49530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Centrioles</a:t>
            </a:r>
            <a:endParaRPr lang="en-US" dirty="0" smtClean="0"/>
          </a:p>
          <a:p>
            <a:pPr lvl="1"/>
            <a:r>
              <a:rPr lang="en-US" dirty="0" smtClean="0"/>
              <a:t>Paired cylindrical bodies, each composed of nine triplets of microtubules.  </a:t>
            </a:r>
            <a:r>
              <a:rPr lang="en-US" b="1" dirty="0" smtClean="0"/>
              <a:t>Organize a microtubule network during mitosis to form the spindle and asters</a:t>
            </a:r>
            <a:r>
              <a:rPr lang="en-US" dirty="0" smtClean="0"/>
              <a:t>.  Form the bases of cilia and flagella</a:t>
            </a:r>
            <a:endParaRPr lang="en-US" dirty="0"/>
          </a:p>
        </p:txBody>
      </p:sp>
      <p:pic>
        <p:nvPicPr>
          <p:cNvPr id="103426" name="Picture 2" descr="03-26Centrioles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3505200" cy="5335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3940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Vesicle/Vacuole</a:t>
            </a:r>
          </a:p>
          <a:p>
            <a:pPr lvl="1"/>
            <a:r>
              <a:rPr lang="en-US" dirty="0" smtClean="0"/>
              <a:t>Used for </a:t>
            </a:r>
            <a:r>
              <a:rPr lang="en-US" b="1" dirty="0" smtClean="0"/>
              <a:t>storage</a:t>
            </a:r>
            <a:r>
              <a:rPr lang="en-US" dirty="0" smtClean="0"/>
              <a:t>, comes from Golgi</a:t>
            </a:r>
          </a:p>
        </p:txBody>
      </p:sp>
      <p:pic>
        <p:nvPicPr>
          <p:cNvPr id="101378" name="Picture 2" descr="http://www.phschool.com/science/biology_place/biocoach/images/cells/Vacuo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819400"/>
            <a:ext cx="3879088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2529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Nucleus</a:t>
            </a:r>
          </a:p>
          <a:p>
            <a:r>
              <a:rPr lang="en-US" b="1" dirty="0" smtClean="0"/>
              <a:t>Largest organelle</a:t>
            </a:r>
            <a:r>
              <a:rPr lang="en-US" dirty="0" smtClean="0"/>
              <a:t>. </a:t>
            </a:r>
            <a:r>
              <a:rPr lang="en-US" b="1" dirty="0" smtClean="0"/>
              <a:t>Control center of the cell</a:t>
            </a:r>
            <a:r>
              <a:rPr lang="en-US" dirty="0" smtClean="0"/>
              <a:t>.  Responsible for transmitting genetic information and providing the instructions for protein synthesis</a:t>
            </a:r>
            <a:endParaRPr lang="en-US" dirty="0"/>
          </a:p>
        </p:txBody>
      </p:sp>
      <p:pic>
        <p:nvPicPr>
          <p:cNvPr id="130050" name="Picture 2" descr="03-28_Nucleus_L.jpg"/>
          <p:cNvPicPr>
            <a:picLocks noChangeAspect="1" noChangeArrowheads="1"/>
          </p:cNvPicPr>
          <p:nvPr/>
        </p:nvPicPr>
        <p:blipFill>
          <a:blip r:embed="rId3" cstate="print"/>
          <a:srcRect r="37037" b="27778"/>
          <a:stretch>
            <a:fillRect/>
          </a:stretch>
        </p:blipFill>
        <p:spPr bwMode="auto">
          <a:xfrm>
            <a:off x="5029200" y="1295400"/>
            <a:ext cx="3276600" cy="528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0066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dirty="0" smtClean="0"/>
              <a:t>Nuclear Membrane</a:t>
            </a:r>
          </a:p>
          <a:p>
            <a:pPr lvl="1"/>
            <a:r>
              <a:rPr lang="en-US" dirty="0" smtClean="0"/>
              <a:t>Separates the </a:t>
            </a:r>
            <a:r>
              <a:rPr lang="en-US" dirty="0" err="1" smtClean="0"/>
              <a:t>nucleoplasm</a:t>
            </a:r>
            <a:r>
              <a:rPr lang="en-US" dirty="0" smtClean="0"/>
              <a:t> from the cytoplasm and regulates passage of substances to and from the nucleus</a:t>
            </a:r>
            <a:endParaRPr lang="en-US" dirty="0"/>
          </a:p>
        </p:txBody>
      </p:sp>
      <p:pic>
        <p:nvPicPr>
          <p:cNvPr id="4" name="Picture 2" descr="03-28_Nucleus_L.jpg"/>
          <p:cNvPicPr>
            <a:picLocks noChangeAspect="1" noChangeArrowheads="1"/>
          </p:cNvPicPr>
          <p:nvPr/>
        </p:nvPicPr>
        <p:blipFill>
          <a:blip r:embed="rId3" cstate="print"/>
          <a:srcRect r="37037" b="27778"/>
          <a:stretch>
            <a:fillRect/>
          </a:stretch>
        </p:blipFill>
        <p:spPr bwMode="auto">
          <a:xfrm>
            <a:off x="5029200" y="1295400"/>
            <a:ext cx="3276600" cy="528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5334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Nucleoli</a:t>
            </a:r>
            <a:endParaRPr lang="en-US" dirty="0" smtClean="0"/>
          </a:p>
          <a:p>
            <a:pPr lvl="1"/>
            <a:r>
              <a:rPr lang="en-US" dirty="0" smtClean="0"/>
              <a:t>Makes </a:t>
            </a:r>
            <a:r>
              <a:rPr lang="en-US" dirty="0" err="1" smtClean="0"/>
              <a:t>ribosomes</a:t>
            </a:r>
            <a:endParaRPr lang="en-US" dirty="0"/>
          </a:p>
        </p:txBody>
      </p:sp>
      <p:pic>
        <p:nvPicPr>
          <p:cNvPr id="4" name="Picture 2" descr="03-28_Nucleus_L.jpg"/>
          <p:cNvPicPr>
            <a:picLocks noChangeAspect="1" noChangeArrowheads="1"/>
          </p:cNvPicPr>
          <p:nvPr/>
        </p:nvPicPr>
        <p:blipFill>
          <a:blip r:embed="rId3" cstate="print"/>
          <a:srcRect r="37037" b="27778"/>
          <a:stretch>
            <a:fillRect/>
          </a:stretch>
        </p:blipFill>
        <p:spPr bwMode="auto">
          <a:xfrm>
            <a:off x="4495800" y="1295400"/>
            <a:ext cx="3810000" cy="528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8388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dirty="0" smtClean="0"/>
              <a:t>Chromatin</a:t>
            </a:r>
          </a:p>
          <a:p>
            <a:pPr lvl="1"/>
            <a:r>
              <a:rPr lang="en-US" dirty="0" smtClean="0"/>
              <a:t>Granular, threadlike material composed of </a:t>
            </a:r>
            <a:r>
              <a:rPr lang="en-US" b="1" dirty="0" smtClean="0"/>
              <a:t>DNA and </a:t>
            </a:r>
            <a:r>
              <a:rPr lang="en-US" b="1" dirty="0" err="1" smtClean="0"/>
              <a:t>histone</a:t>
            </a:r>
            <a:r>
              <a:rPr lang="en-US" b="1" dirty="0" smtClean="0"/>
              <a:t> proteins. </a:t>
            </a:r>
            <a:r>
              <a:rPr lang="en-US" dirty="0" smtClean="0"/>
              <a:t>DNA constitutes the genes.</a:t>
            </a:r>
            <a:endParaRPr lang="en-US" dirty="0"/>
          </a:p>
        </p:txBody>
      </p:sp>
      <p:pic>
        <p:nvPicPr>
          <p:cNvPr id="4" name="Picture 2" descr="03-28_Nucleus_L.jpg"/>
          <p:cNvPicPr>
            <a:picLocks noChangeAspect="1" noChangeArrowheads="1"/>
          </p:cNvPicPr>
          <p:nvPr/>
        </p:nvPicPr>
        <p:blipFill>
          <a:blip r:embed="rId3" cstate="print"/>
          <a:srcRect r="37037" b="27778"/>
          <a:stretch>
            <a:fillRect/>
          </a:stretch>
        </p:blipFill>
        <p:spPr bwMode="auto">
          <a:xfrm>
            <a:off x="5029200" y="1295400"/>
            <a:ext cx="3276600" cy="528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3733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http://oak.cats.ohiou.edu/~hc172900/cartoon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8407574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3848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life cycle of any cell – from the time the cell is formed until the time it goes through cell division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Includes </a:t>
            </a:r>
            <a:r>
              <a:rPr lang="en-US" dirty="0" err="1" smtClean="0"/>
              <a:t>Interphase</a:t>
            </a:r>
            <a:r>
              <a:rPr lang="en-US" dirty="0" smtClean="0"/>
              <a:t>, Mitosis (prophase, metaphase, anaphase, </a:t>
            </a:r>
            <a:r>
              <a:rPr lang="en-US" dirty="0" err="1" smtClean="0"/>
              <a:t>telophase</a:t>
            </a:r>
            <a:r>
              <a:rPr lang="en-US" dirty="0" smtClean="0"/>
              <a:t>) and </a:t>
            </a:r>
            <a:r>
              <a:rPr lang="en-US" dirty="0" err="1" smtClean="0"/>
              <a:t>cytokinesis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2530" name="Picture 2" descr="03-30CellCycle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95400"/>
            <a:ext cx="4572000" cy="5251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7942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G</a:t>
            </a:r>
            <a:r>
              <a:rPr lang="en-US" b="1" baseline="-25000" dirty="0" smtClean="0"/>
              <a:t>0</a:t>
            </a:r>
            <a:r>
              <a:rPr lang="en-US" b="1" dirty="0" smtClean="0"/>
              <a:t> Phase– </a:t>
            </a:r>
            <a:r>
              <a:rPr lang="en-US" dirty="0" err="1" smtClean="0"/>
              <a:t>nonreplicating</a:t>
            </a:r>
            <a:r>
              <a:rPr lang="en-US" dirty="0" smtClean="0"/>
              <a:t> part of </a:t>
            </a:r>
            <a:r>
              <a:rPr lang="en-US" dirty="0" err="1" smtClean="0"/>
              <a:t>interphase</a:t>
            </a:r>
            <a:r>
              <a:rPr lang="en-US" dirty="0" smtClean="0"/>
              <a:t>; cells that permanently cease dividing</a:t>
            </a:r>
            <a:endParaRPr lang="en-US" sz="2000" dirty="0" smtClean="0"/>
          </a:p>
        </p:txBody>
      </p:sp>
      <p:pic>
        <p:nvPicPr>
          <p:cNvPr id="4" name="Picture 2" descr="03-30CellCycle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70222"/>
            <a:ext cx="4076700" cy="4682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0064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G</a:t>
            </a:r>
            <a:r>
              <a:rPr lang="en-US" b="1" baseline="-25000" dirty="0" smtClean="0"/>
              <a:t>1</a:t>
            </a:r>
            <a:r>
              <a:rPr lang="en-US" b="1" dirty="0" smtClean="0"/>
              <a:t> – </a:t>
            </a:r>
            <a:r>
              <a:rPr lang="en-US" dirty="0" smtClean="0"/>
              <a:t>Most of the growth, function, replication of extra organelles, and cellular development (metabolically active, synthesize proteins rapidly and grow vigorously). Length is variable - can last from minutes to hours.  From days to years.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154626" name="Picture 2" descr="03-30CellCycle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70222"/>
            <a:ext cx="4076700" cy="4682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432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Organelles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Cytoplasm</a:t>
            </a:r>
          </a:p>
          <a:p>
            <a:pPr lvl="1"/>
            <a:r>
              <a:rPr lang="en-US" dirty="0" smtClean="0"/>
              <a:t>Cellular material on the inside of the cell.  The cellular region between the nuclear and plasma membrane.  </a:t>
            </a:r>
            <a:r>
              <a:rPr lang="en-US" b="1" dirty="0" smtClean="0"/>
              <a:t>Major functional</a:t>
            </a:r>
            <a:r>
              <a:rPr lang="en-US" dirty="0" smtClean="0"/>
              <a:t> area of the cell.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9810" name="Picture 2" descr="03-02GenCell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752600"/>
            <a:ext cx="449580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7964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b="1" dirty="0" smtClean="0"/>
              <a:t>S Phase - </a:t>
            </a:r>
            <a:r>
              <a:rPr lang="en-US" dirty="0" smtClean="0"/>
              <a:t>(synthesis)</a:t>
            </a:r>
            <a:r>
              <a:rPr lang="en-US" b="1" dirty="0" smtClean="0"/>
              <a:t> –</a:t>
            </a:r>
            <a:r>
              <a:rPr lang="en-US" dirty="0" smtClean="0"/>
              <a:t> DNA is synthesized</a:t>
            </a: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03-30CellCycle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05000"/>
            <a:ext cx="4076700" cy="4682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5229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Interphase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G</a:t>
            </a:r>
            <a:r>
              <a:rPr lang="en-US" b="1" baseline="-25000" dirty="0" smtClean="0"/>
              <a:t>2</a:t>
            </a:r>
            <a:r>
              <a:rPr lang="en-US" b="1" dirty="0" smtClean="0"/>
              <a:t> – </a:t>
            </a:r>
            <a:r>
              <a:rPr lang="en-US" dirty="0" smtClean="0"/>
              <a:t>enzymes and proteins necessary for cell division are synthesized and moved to their proper sites. Brief.   At the end of this phase the cell is ready to divide! </a:t>
            </a:r>
            <a:r>
              <a:rPr lang="en-US" dirty="0" smtClean="0">
                <a:sym typeface="Wingdings"/>
              </a:rPr>
              <a:t>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2" descr="03-30CellCycle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70222"/>
            <a:ext cx="4076700" cy="4682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9818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524000"/>
            <a:ext cx="43434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Essential for growth and tissue repair (i.e. cuts)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Some cells wear away constantly (i.e. skin, intestinal lining)</a:t>
            </a:r>
          </a:p>
        </p:txBody>
      </p:sp>
      <p:pic>
        <p:nvPicPr>
          <p:cNvPr id="16386" name="Picture 2" descr="http://media.washingtonpost.com/wp-dyn/content/photo/2008/12/30/PH2008123001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4181475" cy="5029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1162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Some cells divide slowly but retain the ability to reproduce quickly if damaged (i.e. liver)</a:t>
            </a:r>
          </a:p>
          <a:p>
            <a:pPr lvl="0"/>
            <a:r>
              <a:rPr lang="en-US" dirty="0" smtClean="0"/>
              <a:t>Some cells lose the ability to divide (i.e. nervous tissue, skeletal muscle, and cardiac muscle)</a:t>
            </a:r>
          </a:p>
        </p:txBody>
      </p:sp>
    </p:spTree>
    <p:extLst>
      <p:ext uri="{BB962C8B-B14F-4D97-AF65-F5344CB8AC3E}">
        <p14:creationId xmlns:p14="http://schemas.microsoft.com/office/powerpoint/2010/main" val="907713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Mitotic Phase – Mitosis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endParaRPr lang="en-US" dirty="0" smtClean="0"/>
          </a:p>
          <a:p>
            <a:pPr lvl="0"/>
            <a:r>
              <a:rPr lang="en-US" b="1" dirty="0" smtClean="0"/>
              <a:t>Mitosis </a:t>
            </a:r>
            <a:r>
              <a:rPr lang="en-US" b="1" dirty="0" smtClean="0">
                <a:sym typeface="Wingdings"/>
              </a:rPr>
              <a:t></a:t>
            </a:r>
            <a:r>
              <a:rPr lang="en-US" b="1" dirty="0" smtClean="0"/>
              <a:t> When the replicated DNA is divided into two “new” cells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03-30CellCycle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70222"/>
            <a:ext cx="4076700" cy="4682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517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Mitotic Phase – Mitosis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524000"/>
            <a:ext cx="41148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Early Prophase</a:t>
            </a:r>
            <a:endParaRPr lang="en-US" sz="2000" dirty="0" smtClean="0"/>
          </a:p>
          <a:p>
            <a:pPr lvl="1"/>
            <a:r>
              <a:rPr lang="en-US" dirty="0" smtClean="0"/>
              <a:t>Chromatin coils and condenses to form chromosomes.</a:t>
            </a:r>
            <a:endParaRPr lang="en-US" sz="1400" dirty="0" smtClean="0"/>
          </a:p>
          <a:p>
            <a:pPr lvl="1"/>
            <a:r>
              <a:rPr lang="en-US" dirty="0" smtClean="0"/>
              <a:t>Because the DNA is replicated, there are two identical </a:t>
            </a:r>
            <a:r>
              <a:rPr lang="en-US" dirty="0" err="1" smtClean="0"/>
              <a:t>chromatids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they are held together by the </a:t>
            </a:r>
            <a:r>
              <a:rPr lang="en-US" dirty="0" err="1" smtClean="0"/>
              <a:t>centromere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8196" name="Picture 4" descr="http://kmarsh2.umwblogs.org/files/2008/10/mitosis_cartoo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362" y="1981200"/>
            <a:ext cx="4861168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2123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Early Prophase</a:t>
            </a:r>
          </a:p>
          <a:p>
            <a:pPr lvl="1"/>
            <a:r>
              <a:rPr lang="en-US" dirty="0" err="1" smtClean="0"/>
              <a:t>Nuceoli</a:t>
            </a:r>
            <a:r>
              <a:rPr lang="en-US" dirty="0" smtClean="0"/>
              <a:t> disappear</a:t>
            </a:r>
            <a:endParaRPr lang="en-US" sz="1800" dirty="0" smtClean="0"/>
          </a:p>
          <a:p>
            <a:pPr lvl="1"/>
            <a:r>
              <a:rPr lang="en-US" dirty="0" err="1" smtClean="0"/>
              <a:t>Centrioles</a:t>
            </a:r>
            <a:r>
              <a:rPr lang="en-US" dirty="0" smtClean="0"/>
              <a:t> start moving to opposite sides of the cell</a:t>
            </a:r>
            <a:endParaRPr lang="en-US" sz="1800" dirty="0" smtClean="0"/>
          </a:p>
          <a:p>
            <a:pPr lvl="1"/>
            <a:r>
              <a:rPr lang="en-US" dirty="0" smtClean="0"/>
              <a:t>Spindle fibers (organized by the </a:t>
            </a:r>
            <a:r>
              <a:rPr lang="en-US" dirty="0" err="1" smtClean="0"/>
              <a:t>centrioles</a:t>
            </a:r>
            <a:r>
              <a:rPr lang="en-US" dirty="0" smtClean="0"/>
              <a:t>) lengthen</a:t>
            </a:r>
            <a:endParaRPr lang="en-US" sz="1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56674" name="Picture 2" descr="03-32Mitosis_1_L.jpg"/>
          <p:cNvPicPr>
            <a:picLocks noChangeAspect="1" noChangeArrowheads="1"/>
          </p:cNvPicPr>
          <p:nvPr/>
        </p:nvPicPr>
        <p:blipFill>
          <a:blip r:embed="rId3" cstate="print"/>
          <a:srcRect l="32773"/>
          <a:stretch>
            <a:fillRect/>
          </a:stretch>
        </p:blipFill>
        <p:spPr bwMode="auto">
          <a:xfrm>
            <a:off x="4517592" y="1905000"/>
            <a:ext cx="4294198" cy="4624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2048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Mitotic Phase – Mitosis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Late Prophase</a:t>
            </a:r>
            <a:endParaRPr lang="en-US" sz="2000" dirty="0" smtClean="0"/>
          </a:p>
          <a:p>
            <a:pPr lvl="1"/>
            <a:r>
              <a:rPr lang="en-US" dirty="0" err="1" smtClean="0"/>
              <a:t>Centrioles</a:t>
            </a:r>
            <a:r>
              <a:rPr lang="en-US" dirty="0" smtClean="0"/>
              <a:t> still moving</a:t>
            </a:r>
            <a:endParaRPr lang="en-US" sz="1400" dirty="0" smtClean="0"/>
          </a:p>
          <a:p>
            <a:pPr lvl="1"/>
            <a:r>
              <a:rPr lang="en-US" dirty="0" smtClean="0"/>
              <a:t>Nuclear membrane disappears</a:t>
            </a:r>
            <a:endParaRPr lang="en-US" sz="1800" dirty="0" smtClean="0"/>
          </a:p>
          <a:p>
            <a:pPr lvl="1"/>
            <a:r>
              <a:rPr lang="en-US" dirty="0" smtClean="0"/>
              <a:t>Spindle fibers attach to the </a:t>
            </a:r>
            <a:r>
              <a:rPr lang="en-US" dirty="0" err="1" smtClean="0"/>
              <a:t>centromere</a:t>
            </a:r>
            <a:r>
              <a:rPr lang="en-US" dirty="0" smtClean="0"/>
              <a:t> (at the </a:t>
            </a:r>
            <a:r>
              <a:rPr lang="en-US" dirty="0" err="1" smtClean="0"/>
              <a:t>kinetochore</a:t>
            </a:r>
            <a:r>
              <a:rPr lang="en-US" dirty="0" smtClean="0"/>
              <a:t>)</a:t>
            </a:r>
            <a:endParaRPr lang="en-US" sz="1800" dirty="0" smtClean="0"/>
          </a:p>
          <a:p>
            <a:pPr lvl="1"/>
            <a:r>
              <a:rPr lang="en-US" dirty="0" smtClean="0"/>
              <a:t>Chromosomes start to be pulled to the middle of the cell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12290" name="Picture 2" descr="03-32Mitosis_1_L.jpg"/>
          <p:cNvPicPr>
            <a:picLocks noChangeAspect="1" noChangeArrowheads="1"/>
          </p:cNvPicPr>
          <p:nvPr/>
        </p:nvPicPr>
        <p:blipFill>
          <a:blip r:embed="rId3" cstate="print"/>
          <a:srcRect l="33738" b="4406"/>
          <a:stretch>
            <a:fillRect/>
          </a:stretch>
        </p:blipFill>
        <p:spPr bwMode="auto">
          <a:xfrm>
            <a:off x="4419600" y="1676400"/>
            <a:ext cx="4523443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1187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Mitotic Phase – Mitosis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/>
          <a:lstStyle/>
          <a:p>
            <a:r>
              <a:rPr lang="en-US" b="1" dirty="0" smtClean="0"/>
              <a:t>Metaphase</a:t>
            </a:r>
            <a:endParaRPr lang="en-US" sz="2000" dirty="0" smtClean="0"/>
          </a:p>
          <a:p>
            <a:pPr lvl="1"/>
            <a:r>
              <a:rPr lang="en-US" dirty="0" smtClean="0"/>
              <a:t>Chromosomes line up along the middle of the cell </a:t>
            </a:r>
          </a:p>
          <a:p>
            <a:pPr lvl="1"/>
            <a:endParaRPr lang="en-US" sz="1400" dirty="0" smtClean="0"/>
          </a:p>
          <a:p>
            <a:pPr lvl="1"/>
            <a:r>
              <a:rPr lang="en-US" dirty="0" err="1" smtClean="0"/>
              <a:t>Centromeres</a:t>
            </a:r>
            <a:r>
              <a:rPr lang="en-US" dirty="0" smtClean="0"/>
              <a:t> are lined up at the exact middle of the cell.</a:t>
            </a:r>
            <a:endParaRPr lang="en-US" sz="1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148" name="Picture 4" descr="03-32Mitosis_2_L.jpg"/>
          <p:cNvPicPr>
            <a:picLocks noChangeAspect="1" noChangeArrowheads="1"/>
          </p:cNvPicPr>
          <p:nvPr/>
        </p:nvPicPr>
        <p:blipFill>
          <a:blip r:embed="rId3" cstate="print"/>
          <a:srcRect r="65006" b="4110"/>
          <a:stretch>
            <a:fillRect/>
          </a:stretch>
        </p:blipFill>
        <p:spPr bwMode="auto">
          <a:xfrm>
            <a:off x="6096000" y="1219200"/>
            <a:ext cx="25908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4776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Mitotic Phase – Mitosis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181600" cy="31242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Anaphase</a:t>
            </a:r>
            <a:endParaRPr lang="en-US" sz="2000" dirty="0" smtClean="0"/>
          </a:p>
          <a:p>
            <a:pPr lvl="1"/>
            <a:r>
              <a:rPr lang="en-US" dirty="0" smtClean="0"/>
              <a:t>Begins when the </a:t>
            </a:r>
            <a:r>
              <a:rPr lang="en-US" dirty="0" err="1" smtClean="0"/>
              <a:t>centromeres</a:t>
            </a:r>
            <a:r>
              <a:rPr lang="en-US" dirty="0" smtClean="0"/>
              <a:t> are split and chromosomes are pulled to the opposite sides of the cell</a:t>
            </a:r>
            <a:endParaRPr lang="en-US" sz="1400" dirty="0" smtClean="0"/>
          </a:p>
          <a:p>
            <a:pPr lvl="1"/>
            <a:r>
              <a:rPr lang="en-US" dirty="0" smtClean="0"/>
              <a:t>The cell starts to lengthen</a:t>
            </a:r>
            <a:endParaRPr lang="en-US" sz="1800" dirty="0" smtClean="0"/>
          </a:p>
        </p:txBody>
      </p:sp>
      <p:pic>
        <p:nvPicPr>
          <p:cNvPr id="4098" name="Picture 2" descr="03-32Mitosis_2_L.jpg"/>
          <p:cNvPicPr>
            <a:picLocks noChangeAspect="1" noChangeArrowheads="1"/>
          </p:cNvPicPr>
          <p:nvPr/>
        </p:nvPicPr>
        <p:blipFill>
          <a:blip r:embed="rId3" cstate="print"/>
          <a:srcRect l="34061" r="33882" b="4000"/>
          <a:stretch>
            <a:fillRect/>
          </a:stretch>
        </p:blipFill>
        <p:spPr bwMode="auto">
          <a:xfrm>
            <a:off x="5867400" y="1143000"/>
            <a:ext cx="2438400" cy="5486400"/>
          </a:xfrm>
          <a:prstGeom prst="rect">
            <a:avLst/>
          </a:prstGeom>
          <a:noFill/>
        </p:spPr>
      </p:pic>
      <p:pic>
        <p:nvPicPr>
          <p:cNvPr id="4100" name="Picture 4" descr="http://www.synapses.co.uk/genetics/kineto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572000"/>
            <a:ext cx="4140032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2540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Mitochondria</a:t>
            </a:r>
          </a:p>
          <a:p>
            <a:pPr lvl="1"/>
            <a:r>
              <a:rPr lang="en-US" b="1" dirty="0" smtClean="0"/>
              <a:t>“Powerhouse of the cell”</a:t>
            </a:r>
            <a:r>
              <a:rPr lang="en-US" dirty="0" smtClean="0"/>
              <a:t> – Has a double membrane.  Outer membrane smooth.  Inner membrane folded inward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forms </a:t>
            </a:r>
            <a:r>
              <a:rPr lang="en-US" dirty="0" err="1" smtClean="0"/>
              <a:t>cristae</a:t>
            </a:r>
            <a:r>
              <a:rPr lang="en-US" dirty="0" smtClean="0"/>
              <a:t>.  </a:t>
            </a:r>
            <a:r>
              <a:rPr lang="en-US" b="1" dirty="0" smtClean="0"/>
              <a:t>Cellular respiration</a:t>
            </a:r>
            <a:r>
              <a:rPr lang="en-US" dirty="0" smtClean="0"/>
              <a:t> (makes energy) takes place here.  Found in cytoplasm.</a:t>
            </a:r>
            <a:endParaRPr lang="en-US" dirty="0"/>
          </a:p>
        </p:txBody>
      </p:sp>
      <p:pic>
        <p:nvPicPr>
          <p:cNvPr id="117762" name="Picture 2" descr="03-17Mitochondrion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95400"/>
            <a:ext cx="4085577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9651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Mitotic Phase – Mitosis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Telophase</a:t>
            </a:r>
            <a:endParaRPr lang="en-US" sz="2000" dirty="0" smtClean="0"/>
          </a:p>
          <a:p>
            <a:pPr lvl="1"/>
            <a:r>
              <a:rPr lang="en-US" dirty="0" smtClean="0"/>
              <a:t>Begins when chromosomes stop moving</a:t>
            </a:r>
          </a:p>
          <a:p>
            <a:pPr lvl="1">
              <a:buNone/>
            </a:pPr>
            <a:endParaRPr lang="en-US" sz="1400" dirty="0" smtClean="0"/>
          </a:p>
          <a:p>
            <a:pPr lvl="1"/>
            <a:r>
              <a:rPr lang="en-US" dirty="0" smtClean="0"/>
              <a:t>Chromosomes uncoil</a:t>
            </a:r>
          </a:p>
          <a:p>
            <a:pPr lvl="1"/>
            <a:endParaRPr lang="en-US" sz="1800" dirty="0" smtClean="0"/>
          </a:p>
          <a:p>
            <a:pPr lvl="1"/>
            <a:r>
              <a:rPr lang="en-US" dirty="0" smtClean="0"/>
              <a:t>Nuclear membrane reforms</a:t>
            </a:r>
          </a:p>
          <a:p>
            <a:pPr lvl="1"/>
            <a:endParaRPr lang="en-US" sz="1800" dirty="0" smtClean="0"/>
          </a:p>
          <a:p>
            <a:pPr lvl="1"/>
            <a:r>
              <a:rPr lang="en-US" dirty="0" err="1" smtClean="0"/>
              <a:t>Nuceoli</a:t>
            </a:r>
            <a:r>
              <a:rPr lang="en-US" dirty="0" smtClean="0"/>
              <a:t> reappear</a:t>
            </a:r>
            <a:endParaRPr lang="en-US" sz="1800" dirty="0" smtClean="0"/>
          </a:p>
          <a:p>
            <a:pPr lvl="1"/>
            <a:r>
              <a:rPr lang="en-US" dirty="0" smtClean="0"/>
              <a:t>Basically prophase in reverse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2050" name="Picture 2" descr="03-32Mitosis_2_L.jpg"/>
          <p:cNvPicPr>
            <a:picLocks noChangeAspect="1" noChangeArrowheads="1"/>
          </p:cNvPicPr>
          <p:nvPr/>
        </p:nvPicPr>
        <p:blipFill>
          <a:blip r:embed="rId3" cstate="print"/>
          <a:srcRect l="65474" b="4286"/>
          <a:stretch>
            <a:fillRect/>
          </a:stretch>
        </p:blipFill>
        <p:spPr bwMode="auto">
          <a:xfrm>
            <a:off x="6324600" y="1219200"/>
            <a:ext cx="2451077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2607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Mitotic Phase – </a:t>
            </a:r>
            <a:r>
              <a:rPr lang="en-US" dirty="0" err="1" smtClean="0"/>
              <a:t>Cytokinesis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division of cytoplasm into two separate cells.  </a:t>
            </a:r>
          </a:p>
          <a:p>
            <a:endParaRPr lang="en-US" sz="1600" dirty="0" smtClean="0"/>
          </a:p>
          <a:p>
            <a:r>
              <a:rPr lang="en-US" dirty="0" smtClean="0"/>
              <a:t>Begins during late anaphase and is completed after mitosis (</a:t>
            </a:r>
            <a:r>
              <a:rPr lang="en-US" dirty="0" err="1" smtClean="0"/>
              <a:t>telophase</a:t>
            </a:r>
            <a:r>
              <a:rPr lang="en-US" dirty="0" smtClean="0"/>
              <a:t>) ends.</a:t>
            </a: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03-32Mitosis_2_L.jpg"/>
          <p:cNvPicPr>
            <a:picLocks noChangeAspect="1" noChangeArrowheads="1"/>
          </p:cNvPicPr>
          <p:nvPr/>
        </p:nvPicPr>
        <p:blipFill>
          <a:blip r:embed="rId3" cstate="print"/>
          <a:srcRect l="65474" b="4286"/>
          <a:stretch>
            <a:fillRect/>
          </a:stretch>
        </p:blipFill>
        <p:spPr bwMode="auto">
          <a:xfrm>
            <a:off x="6324600" y="1447800"/>
            <a:ext cx="2451077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3357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Mitotic Phase – </a:t>
            </a:r>
            <a:r>
              <a:rPr lang="en-US" dirty="0" err="1" smtClean="0"/>
              <a:t>Cytokinesis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Plasma membrane is drawn inward to form a cleavage furrow.</a:t>
            </a:r>
            <a:endParaRPr lang="en-US" sz="2000" dirty="0" smtClean="0"/>
          </a:p>
          <a:p>
            <a:r>
              <a:rPr lang="en-US" dirty="0" smtClean="0"/>
              <a:t>Furrow deepens until cytoplasm and cell is pinched into two parts.</a:t>
            </a:r>
            <a:endParaRPr lang="en-US" sz="2000" dirty="0" smtClean="0"/>
          </a:p>
          <a:p>
            <a:r>
              <a:rPr lang="en-US" dirty="0" smtClean="0"/>
              <a:t>There are now two identical cells</a:t>
            </a:r>
            <a:endParaRPr lang="en-US" sz="2000" dirty="0" smtClean="0"/>
          </a:p>
        </p:txBody>
      </p:sp>
      <p:pic>
        <p:nvPicPr>
          <p:cNvPr id="4" name="Picture 2" descr="03-32Mitosis_2_L.jpg"/>
          <p:cNvPicPr>
            <a:picLocks noChangeAspect="1" noChangeArrowheads="1"/>
          </p:cNvPicPr>
          <p:nvPr/>
        </p:nvPicPr>
        <p:blipFill>
          <a:blip r:embed="rId3" cstate="print"/>
          <a:srcRect l="65474" b="4286"/>
          <a:stretch>
            <a:fillRect/>
          </a:stretch>
        </p:blipFill>
        <p:spPr bwMode="auto">
          <a:xfrm>
            <a:off x="6324600" y="1524000"/>
            <a:ext cx="2451077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7072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6914" name="Picture 2" descr="http://lh6.ggpht.com/_91SFbopY8BI/Sr921NNa5VI/AAAAAAAACYA/G6NSr6zgSNg/mito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8307516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64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http://www.microscopy-uk.org.uk/mag/imgaug99/who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00200"/>
            <a:ext cx="6553200" cy="4865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8923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err="1" smtClean="0"/>
              <a:t>Ribosomes</a:t>
            </a:r>
            <a:endParaRPr lang="en-US" dirty="0" smtClean="0"/>
          </a:p>
          <a:p>
            <a:pPr lvl="1"/>
            <a:r>
              <a:rPr lang="en-US" b="1" dirty="0" smtClean="0"/>
              <a:t>Protein synthesis</a:t>
            </a:r>
            <a:r>
              <a:rPr lang="en-US" dirty="0" smtClean="0"/>
              <a:t> takes place here.  Either found free or bound to the ER</a:t>
            </a:r>
            <a:endParaRPr lang="en-US" dirty="0"/>
          </a:p>
        </p:txBody>
      </p:sp>
      <p:pic>
        <p:nvPicPr>
          <p:cNvPr id="115714" name="Picture 2" descr="03-18_ERRibosomes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124200"/>
            <a:ext cx="4717175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0665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Rough ER</a:t>
            </a:r>
          </a:p>
          <a:p>
            <a:pPr lvl="1"/>
            <a:r>
              <a:rPr lang="en-US" b="1" dirty="0" smtClean="0"/>
              <a:t>Has </a:t>
            </a:r>
            <a:r>
              <a:rPr lang="en-US" b="1" dirty="0" err="1" smtClean="0"/>
              <a:t>ribosomes</a:t>
            </a:r>
            <a:r>
              <a:rPr lang="en-US" dirty="0" smtClean="0"/>
              <a:t> attached to the membrane.  The membrane is continuous with the nuclear membrane.  Its acts as a </a:t>
            </a:r>
            <a:r>
              <a:rPr lang="en-US" b="1" dirty="0" smtClean="0"/>
              <a:t>site for protein modification. “membrane factory”</a:t>
            </a:r>
            <a:endParaRPr lang="en-US" dirty="0"/>
          </a:p>
        </p:txBody>
      </p:sp>
      <p:pic>
        <p:nvPicPr>
          <p:cNvPr id="113666" name="Picture 2" descr="03-18_ERRibosomes_L.jpg"/>
          <p:cNvPicPr>
            <a:picLocks noChangeAspect="1" noChangeArrowheads="1"/>
          </p:cNvPicPr>
          <p:nvPr/>
        </p:nvPicPr>
        <p:blipFill>
          <a:blip r:embed="rId3" cstate="print"/>
          <a:srcRect b="40188"/>
          <a:stretch>
            <a:fillRect/>
          </a:stretch>
        </p:blipFill>
        <p:spPr bwMode="auto">
          <a:xfrm>
            <a:off x="1524000" y="4038600"/>
            <a:ext cx="5882636" cy="2557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501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Smooth ER</a:t>
            </a:r>
          </a:p>
          <a:p>
            <a:pPr lvl="1"/>
            <a:r>
              <a:rPr lang="en-US" sz="2400" b="1" dirty="0" smtClean="0"/>
              <a:t>Continuation of the rough ER</a:t>
            </a:r>
            <a:r>
              <a:rPr lang="en-US" sz="2400" dirty="0" smtClean="0"/>
              <a:t>.  No role in protein synthesis.  </a:t>
            </a:r>
            <a:r>
              <a:rPr lang="en-US" sz="2400" b="1" dirty="0" smtClean="0"/>
              <a:t>Site of lipid and steroid synthesis, lipid metabolism and drug detoxification.</a:t>
            </a:r>
            <a:r>
              <a:rPr lang="en-US" sz="2400" dirty="0" smtClean="0"/>
              <a:t>  Skeletal and cardiac muscle have very elaborate smooth ER, otherwise other cells don’t really have much smooth ER</a:t>
            </a:r>
            <a:endParaRPr lang="en-US" sz="2400" dirty="0"/>
          </a:p>
        </p:txBody>
      </p:sp>
      <p:pic>
        <p:nvPicPr>
          <p:cNvPr id="4" name="Picture 2" descr="03-18_ERRibosomes_L.jpg"/>
          <p:cNvPicPr>
            <a:picLocks noChangeAspect="1" noChangeArrowheads="1"/>
          </p:cNvPicPr>
          <p:nvPr/>
        </p:nvPicPr>
        <p:blipFill>
          <a:blip r:embed="rId3" cstate="print"/>
          <a:srcRect l="28497" r="18394" b="40188"/>
          <a:stretch>
            <a:fillRect/>
          </a:stretch>
        </p:blipFill>
        <p:spPr bwMode="auto">
          <a:xfrm>
            <a:off x="5029200" y="2286000"/>
            <a:ext cx="3909276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0869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Golgi Apparatus</a:t>
            </a:r>
          </a:p>
          <a:p>
            <a:r>
              <a:rPr lang="en-US" b="1" dirty="0" smtClean="0"/>
              <a:t>“ Traffic director” Packages, modifies, and segregates proteins</a:t>
            </a:r>
            <a:r>
              <a:rPr lang="en-US" dirty="0" smtClean="0"/>
              <a:t> for secretion from the cell, inclusion in </a:t>
            </a:r>
            <a:r>
              <a:rPr lang="en-US" dirty="0" err="1" smtClean="0"/>
              <a:t>lysosomes</a:t>
            </a:r>
            <a:r>
              <a:rPr lang="en-US" dirty="0" smtClean="0"/>
              <a:t> and incorporation of the plasma membrane</a:t>
            </a:r>
            <a:endParaRPr lang="en-US" dirty="0"/>
          </a:p>
        </p:txBody>
      </p:sp>
      <p:pic>
        <p:nvPicPr>
          <p:cNvPr id="109570" name="Picture 2" descr="03-20GolgiAp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810000"/>
            <a:ext cx="4980561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7069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Lysosomes</a:t>
            </a:r>
            <a:endParaRPr lang="en-US" dirty="0" smtClean="0"/>
          </a:p>
          <a:p>
            <a:r>
              <a:rPr lang="en-US" b="1" dirty="0" smtClean="0"/>
              <a:t>“ disintegrator bodies” Spherical membranous bags containing digestive enzymes</a:t>
            </a:r>
            <a:r>
              <a:rPr lang="en-US" dirty="0" smtClean="0"/>
              <a:t>.  Packaged by </a:t>
            </a:r>
            <a:r>
              <a:rPr lang="en-US" dirty="0" err="1" smtClean="0"/>
              <a:t>golgi</a:t>
            </a:r>
            <a:r>
              <a:rPr lang="en-US" dirty="0" smtClean="0"/>
              <a:t>.  Sites of </a:t>
            </a:r>
            <a:r>
              <a:rPr lang="en-US" b="1" dirty="0" smtClean="0"/>
              <a:t>intracellular digestion</a:t>
            </a:r>
            <a:r>
              <a:rPr lang="en-US" dirty="0" smtClean="0"/>
              <a:t>, degrade worn out organelles, and tissues that are no longer useful, and release ionic calcium from bone.</a:t>
            </a:r>
            <a:r>
              <a:rPr lang="en-US" b="1" dirty="0" smtClean="0"/>
              <a:t>  Can destroy whole cell!</a:t>
            </a:r>
            <a:endParaRPr lang="en-US" dirty="0"/>
          </a:p>
        </p:txBody>
      </p:sp>
      <p:pic>
        <p:nvPicPr>
          <p:cNvPr id="107522" name="Picture 2" descr="03-22Lysosomes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3702063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7004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76400"/>
            <a:ext cx="4267200" cy="4525963"/>
          </a:xfrm>
        </p:spPr>
        <p:txBody>
          <a:bodyPr/>
          <a:lstStyle/>
          <a:p>
            <a:r>
              <a:rPr lang="en-US" dirty="0" smtClean="0"/>
              <a:t>Microtubules</a:t>
            </a:r>
          </a:p>
          <a:p>
            <a:pPr lvl="1"/>
            <a:r>
              <a:rPr lang="en-US" dirty="0" smtClean="0"/>
              <a:t>Cylindrical structures made of </a:t>
            </a:r>
            <a:r>
              <a:rPr lang="en-US" dirty="0" err="1" smtClean="0"/>
              <a:t>tubulin</a:t>
            </a:r>
            <a:r>
              <a:rPr lang="en-US" dirty="0" smtClean="0"/>
              <a:t> proteins.  </a:t>
            </a:r>
            <a:r>
              <a:rPr lang="en-US" b="1" dirty="0" smtClean="0"/>
              <a:t>Support the cell and give it shape.</a:t>
            </a:r>
            <a:r>
              <a:rPr lang="en-US" dirty="0" smtClean="0"/>
              <a:t>  Involved in intracellular and cellular movements.  Form the </a:t>
            </a:r>
            <a:r>
              <a:rPr lang="en-US" dirty="0" err="1" smtClean="0"/>
              <a:t>centrioles</a:t>
            </a:r>
            <a:endParaRPr lang="en-US" dirty="0"/>
          </a:p>
        </p:txBody>
      </p:sp>
      <p:pic>
        <p:nvPicPr>
          <p:cNvPr id="105474" name="Picture 2" descr="03-24abCytoskel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005" y="2743200"/>
            <a:ext cx="5030165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0596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883</Words>
  <Application>Microsoft Office PowerPoint</Application>
  <PresentationFormat>On-screen Show (4:3)</PresentationFormat>
  <Paragraphs>142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Chapter 3</vt:lpstr>
      <vt:lpstr>Cell Organelles</vt:lpstr>
      <vt:lpstr>Cell Organelles</vt:lpstr>
      <vt:lpstr>Cell Organelles</vt:lpstr>
      <vt:lpstr>Cell Organelles</vt:lpstr>
      <vt:lpstr>Cell Organelles</vt:lpstr>
      <vt:lpstr>Cell Organelles</vt:lpstr>
      <vt:lpstr>Cell Organelles</vt:lpstr>
      <vt:lpstr>Cell Organelles</vt:lpstr>
      <vt:lpstr>Cell Organelles</vt:lpstr>
      <vt:lpstr>Cell Organelles</vt:lpstr>
      <vt:lpstr>Cell Organelles</vt:lpstr>
      <vt:lpstr>Cell Organelles</vt:lpstr>
      <vt:lpstr>Cell Organelles</vt:lpstr>
      <vt:lpstr>Cell Organelles</vt:lpstr>
      <vt:lpstr>PowerPoint Presentation</vt:lpstr>
      <vt:lpstr>Cell Cycle</vt:lpstr>
      <vt:lpstr>Interphase</vt:lpstr>
      <vt:lpstr>Interphase</vt:lpstr>
      <vt:lpstr>Interphase</vt:lpstr>
      <vt:lpstr>Interphase </vt:lpstr>
      <vt:lpstr>Cellular Division</vt:lpstr>
      <vt:lpstr>Cellular Division</vt:lpstr>
      <vt:lpstr>Mitotic Phase – Mitosis </vt:lpstr>
      <vt:lpstr>Mitotic Phase – Mitosis </vt:lpstr>
      <vt:lpstr>PowerPoint Presentation</vt:lpstr>
      <vt:lpstr>Mitotic Phase – Mitosis </vt:lpstr>
      <vt:lpstr>Mitotic Phase – Mitosis </vt:lpstr>
      <vt:lpstr>Mitotic Phase – Mitosis </vt:lpstr>
      <vt:lpstr>Mitotic Phase – Mitosis </vt:lpstr>
      <vt:lpstr>Mitotic Phase – Cytokinesis</vt:lpstr>
      <vt:lpstr>Mitotic Phase – Cytokinesis</vt:lpstr>
      <vt:lpstr>PowerPoint Presentation</vt:lpstr>
      <vt:lpstr>PowerPoint Presentation</vt:lpstr>
    </vt:vector>
  </TitlesOfParts>
  <Company>LWHS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LWHS</dc:creator>
  <cp:lastModifiedBy>LWHS</cp:lastModifiedBy>
  <cp:revision>2</cp:revision>
  <dcterms:created xsi:type="dcterms:W3CDTF">2013-05-09T17:46:07Z</dcterms:created>
  <dcterms:modified xsi:type="dcterms:W3CDTF">2013-05-09T17:52:44Z</dcterms:modified>
</cp:coreProperties>
</file>