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380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C6B7F-4AF3-46DD-9E9C-66CB6D3A462C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676F9-885D-410F-B8D5-930108BFA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2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0D7A-B910-473A-841A-8A64F4D5D02C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7C82-8CB4-4E99-A843-1E495198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0D7A-B910-473A-841A-8A64F4D5D02C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7C82-8CB4-4E99-A843-1E495198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7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0D7A-B910-473A-841A-8A64F4D5D02C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7C82-8CB4-4E99-A843-1E495198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9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0D7A-B910-473A-841A-8A64F4D5D02C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7C82-8CB4-4E99-A843-1E495198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13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0D7A-B910-473A-841A-8A64F4D5D02C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7C82-8CB4-4E99-A843-1E495198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8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0D7A-B910-473A-841A-8A64F4D5D02C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7C82-8CB4-4E99-A843-1E495198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4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0D7A-B910-473A-841A-8A64F4D5D02C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7C82-8CB4-4E99-A843-1E495198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4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0D7A-B910-473A-841A-8A64F4D5D02C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7C82-8CB4-4E99-A843-1E495198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6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0D7A-B910-473A-841A-8A64F4D5D02C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7C82-8CB4-4E99-A843-1E495198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1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0D7A-B910-473A-841A-8A64F4D5D02C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7C82-8CB4-4E99-A843-1E495198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2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0D7A-B910-473A-841A-8A64F4D5D02C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F7C82-8CB4-4E99-A843-1E495198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2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D0D7A-B910-473A-841A-8A64F4D5D02C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F7C82-8CB4-4E99-A843-1E495198C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2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Chapter 1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Human Body: An Orientation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39700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Necessary Life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dirty="0" smtClean="0"/>
              <a:t>Growth</a:t>
            </a:r>
          </a:p>
          <a:p>
            <a:pPr lvl="1"/>
            <a:r>
              <a:rPr lang="en-US" dirty="0" smtClean="0"/>
              <a:t>Increase in the size of a body part or the organism</a:t>
            </a:r>
          </a:p>
          <a:p>
            <a:pPr lvl="1"/>
            <a:r>
              <a:rPr lang="en-US" dirty="0" smtClean="0"/>
              <a:t>Usually accomplished by increasing the number of cells</a:t>
            </a:r>
            <a:endParaRPr lang="en-US" dirty="0"/>
          </a:p>
        </p:txBody>
      </p:sp>
      <p:pic>
        <p:nvPicPr>
          <p:cNvPr id="232450" name="Picture 2" descr="http://thenextweb.com/files/2009/08/2008_01_17_pb-kids-grow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05000"/>
            <a:ext cx="3305717" cy="4066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6287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dirty="0" smtClean="0"/>
              <a:t>Nutrients</a:t>
            </a:r>
          </a:p>
          <a:p>
            <a:pPr lvl="1"/>
            <a:r>
              <a:rPr lang="en-US" dirty="0" smtClean="0"/>
              <a:t>Taken in via the diet</a:t>
            </a:r>
          </a:p>
          <a:p>
            <a:pPr lvl="1"/>
            <a:r>
              <a:rPr lang="en-US" dirty="0" smtClean="0"/>
              <a:t>Contain the chemical substances used for energy and cell building</a:t>
            </a:r>
          </a:p>
          <a:p>
            <a:pPr lvl="1"/>
            <a:r>
              <a:rPr lang="en-US" dirty="0" smtClean="0"/>
              <a:t>Needed for cellular respiration</a:t>
            </a:r>
            <a:endParaRPr lang="en-US" dirty="0"/>
          </a:p>
        </p:txBody>
      </p:sp>
      <p:pic>
        <p:nvPicPr>
          <p:cNvPr id="230402" name="Picture 2" descr="http://www.faqs.org/nutrition/images/nwaz_02_img0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76400"/>
            <a:ext cx="3505200" cy="4500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515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4754563"/>
          </a:xfrm>
        </p:spPr>
        <p:txBody>
          <a:bodyPr/>
          <a:lstStyle/>
          <a:p>
            <a:r>
              <a:rPr lang="en-US" dirty="0" smtClean="0"/>
              <a:t>Oxygen</a:t>
            </a:r>
          </a:p>
          <a:p>
            <a:pPr lvl="1"/>
            <a:r>
              <a:rPr lang="en-US" dirty="0" smtClean="0"/>
              <a:t>Cellular respiration (how cells get energy) needs oxygen!!</a:t>
            </a:r>
          </a:p>
          <a:p>
            <a:pPr lvl="1"/>
            <a:r>
              <a:rPr lang="en-US" dirty="0" smtClean="0"/>
              <a:t>Approximately 20% of the air we breathe is oxygen</a:t>
            </a:r>
            <a:endParaRPr lang="en-US" dirty="0"/>
          </a:p>
        </p:txBody>
      </p:sp>
      <p:pic>
        <p:nvPicPr>
          <p:cNvPr id="228354" name="Picture 2" descr="http://www.amnch.ie/kids/What%20We%20Use/Oxyg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429000"/>
            <a:ext cx="4027261" cy="3219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8497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60-80% of our body weight</a:t>
            </a:r>
          </a:p>
          <a:p>
            <a:pPr lvl="1"/>
            <a:r>
              <a:rPr lang="en-US" dirty="0" smtClean="0"/>
              <a:t>Needed for chemical reactions </a:t>
            </a:r>
          </a:p>
          <a:p>
            <a:pPr lvl="1"/>
            <a:r>
              <a:rPr lang="en-US" dirty="0" smtClean="0"/>
              <a:t>Needed for body secretions and excretions</a:t>
            </a:r>
          </a:p>
        </p:txBody>
      </p:sp>
      <p:pic>
        <p:nvPicPr>
          <p:cNvPr id="226306" name="Picture 2" descr="http://www.designwalker.com/img/water_tutorial/water_tutorial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81200"/>
            <a:ext cx="4927600" cy="3695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0065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Body Temperature</a:t>
            </a:r>
          </a:p>
          <a:p>
            <a:pPr lvl="1"/>
            <a:r>
              <a:rPr lang="en-US" dirty="0" smtClean="0"/>
              <a:t>Needed for chemical reactions to occur</a:t>
            </a:r>
          </a:p>
          <a:p>
            <a:pPr lvl="1"/>
            <a:r>
              <a:rPr lang="en-US" dirty="0" smtClean="0"/>
              <a:t>Body temperature 98.6</a:t>
            </a:r>
            <a:r>
              <a:rPr lang="en-US" baseline="30000" dirty="0" smtClean="0"/>
              <a:t>o</a:t>
            </a:r>
            <a:r>
              <a:rPr lang="en-US" dirty="0" smtClean="0"/>
              <a:t>F</a:t>
            </a:r>
          </a:p>
          <a:p>
            <a:pPr lvl="2"/>
            <a:r>
              <a:rPr lang="en-US" dirty="0" smtClean="0"/>
              <a:t>Too low – chemical reactions stop</a:t>
            </a:r>
          </a:p>
          <a:p>
            <a:pPr lvl="2"/>
            <a:r>
              <a:rPr lang="en-US" dirty="0" smtClean="0"/>
              <a:t>Too high – chemical reactions occur too fast and proteins lose shape and stop working.</a:t>
            </a:r>
            <a:endParaRPr lang="en-US" dirty="0"/>
          </a:p>
        </p:txBody>
      </p:sp>
      <p:pic>
        <p:nvPicPr>
          <p:cNvPr id="224258" name="Picture 2" descr="http://scienceline.org/wp-content/uploads/2007/12/thermome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588523"/>
            <a:ext cx="3581400" cy="2269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5832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 dirty="0" smtClean="0"/>
              <a:t>Atmospheric Pressure</a:t>
            </a:r>
          </a:p>
          <a:p>
            <a:pPr lvl="1"/>
            <a:r>
              <a:rPr lang="en-US" dirty="0" smtClean="0"/>
              <a:t>Force that air exerts on the surface of the body.</a:t>
            </a:r>
          </a:p>
          <a:p>
            <a:pPr lvl="1"/>
            <a:r>
              <a:rPr lang="en-US" dirty="0" smtClean="0"/>
              <a:t>Needed for gas exchange in the lungs</a:t>
            </a:r>
            <a:endParaRPr lang="en-US" dirty="0"/>
          </a:p>
        </p:txBody>
      </p:sp>
      <p:pic>
        <p:nvPicPr>
          <p:cNvPr id="222210" name="Picture 2" descr="http://aero.tamu.edu/wp-content/uploads/NASAMOONLANDING.jpg"/>
          <p:cNvPicPr>
            <a:picLocks noChangeAspect="1" noChangeArrowheads="1"/>
          </p:cNvPicPr>
          <p:nvPr/>
        </p:nvPicPr>
        <p:blipFill>
          <a:blip r:embed="rId3" cstate="print"/>
          <a:srcRect r="18774"/>
          <a:stretch>
            <a:fillRect/>
          </a:stretch>
        </p:blipFill>
        <p:spPr bwMode="auto">
          <a:xfrm>
            <a:off x="4419600" y="1219200"/>
            <a:ext cx="4038600" cy="5200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9118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Homeostasis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ability to maintain a relatively stable internal environment even though the outside is constantly changing</a:t>
            </a:r>
          </a:p>
          <a:p>
            <a:r>
              <a:rPr lang="en-US" dirty="0" smtClean="0"/>
              <a:t>Dynamic state of equilibrium or balance</a:t>
            </a:r>
          </a:p>
          <a:p>
            <a:pPr lvl="1"/>
            <a:r>
              <a:rPr lang="en-US" dirty="0" smtClean="0"/>
              <a:t>vary a little, but not much</a:t>
            </a:r>
            <a:endParaRPr lang="en-US" dirty="0"/>
          </a:p>
        </p:txBody>
      </p:sp>
      <p:pic>
        <p:nvPicPr>
          <p:cNvPr id="220162" name="Picture 2" descr="http://www.highsnobiety.com/news/wp-content/uploads/2009/04/fame-city-mita-sneakers-new-balance-575-trail-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886200"/>
            <a:ext cx="3150870" cy="2625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7816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Homeostasis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/>
          <a:lstStyle/>
          <a:p>
            <a:r>
              <a:rPr lang="en-US" dirty="0" smtClean="0"/>
              <a:t>Very complicated</a:t>
            </a:r>
          </a:p>
          <a:p>
            <a:r>
              <a:rPr lang="en-US" dirty="0" smtClean="0"/>
              <a:t>All organ systems contribute to equilibrium</a:t>
            </a:r>
          </a:p>
          <a:p>
            <a:r>
              <a:rPr lang="en-US" dirty="0" smtClean="0"/>
              <a:t>Controlled by nervous system and endocrine system</a:t>
            </a:r>
            <a:endParaRPr lang="en-US" dirty="0"/>
          </a:p>
        </p:txBody>
      </p:sp>
      <p:pic>
        <p:nvPicPr>
          <p:cNvPr id="218114" name="Picture 2" descr="http://www.ridingart.com/images/Balance-Standing-Monke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19200"/>
            <a:ext cx="2590800" cy="5200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4212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Variable – what is being regulated</a:t>
            </a:r>
          </a:p>
        </p:txBody>
      </p:sp>
      <p:pic>
        <p:nvPicPr>
          <p:cNvPr id="5" name="Content Placeholder 4" descr="Homeostasi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61226" y="2137005"/>
            <a:ext cx="4706574" cy="4023360"/>
          </a:xfrm>
        </p:spPr>
      </p:pic>
    </p:spTree>
    <p:extLst>
      <p:ext uri="{BB962C8B-B14F-4D97-AF65-F5344CB8AC3E}">
        <p14:creationId xmlns:p14="http://schemas.microsoft.com/office/powerpoint/2010/main" val="654953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Receptor (sensor) – monitors environment and responds to changes (stimuli)</a:t>
            </a:r>
          </a:p>
          <a:p>
            <a:pPr lvl="1"/>
            <a:r>
              <a:rPr lang="en-US" dirty="0" smtClean="0"/>
              <a:t>Sends information (input) to the control Center</a:t>
            </a:r>
          </a:p>
          <a:p>
            <a:endParaRPr lang="en-US" dirty="0"/>
          </a:p>
        </p:txBody>
      </p:sp>
      <p:pic>
        <p:nvPicPr>
          <p:cNvPr id="5" name="Content Placeholder 4" descr="Homeostasi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61226" y="2137005"/>
            <a:ext cx="4706574" cy="4023360"/>
          </a:xfrm>
        </p:spPr>
      </p:pic>
    </p:spTree>
    <p:extLst>
      <p:ext uri="{BB962C8B-B14F-4D97-AF65-F5344CB8AC3E}">
        <p14:creationId xmlns:p14="http://schemas.microsoft.com/office/powerpoint/2010/main" val="287075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dirty="0" smtClean="0"/>
              <a:t>Maintaining Life!!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3657600"/>
          </a:xfrm>
        </p:spPr>
        <p:txBody>
          <a:bodyPr/>
          <a:lstStyle/>
          <a:p>
            <a:r>
              <a:rPr lang="en-US" dirty="0" smtClean="0"/>
              <a:t>Organ systems don’t work in isolation; they work cooperatively to promote the well-being of the entire body.</a:t>
            </a:r>
          </a:p>
          <a:p>
            <a:endParaRPr lang="en-US" dirty="0" smtClean="0"/>
          </a:p>
          <a:p>
            <a:r>
              <a:rPr lang="en-US" dirty="0" smtClean="0"/>
              <a:t>Characteristics of living things!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283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Center – receives input and determines the set point (the level or range the variable is to be maintained</a:t>
            </a:r>
          </a:p>
          <a:p>
            <a:pPr lvl="1"/>
            <a:r>
              <a:rPr lang="en-US" dirty="0" smtClean="0"/>
              <a:t>Analyzes the input and then determines the appropriate response or course of action</a:t>
            </a:r>
          </a:p>
          <a:p>
            <a:endParaRPr lang="en-US" dirty="0"/>
          </a:p>
        </p:txBody>
      </p:sp>
      <p:pic>
        <p:nvPicPr>
          <p:cNvPr id="5" name="Content Placeholder 4" descr="Homeostasi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2137005"/>
            <a:ext cx="4706574" cy="4023360"/>
          </a:xfrm>
        </p:spPr>
      </p:pic>
    </p:spTree>
    <p:extLst>
      <p:ext uri="{BB962C8B-B14F-4D97-AF65-F5344CB8AC3E}">
        <p14:creationId xmlns:p14="http://schemas.microsoft.com/office/powerpoint/2010/main" val="1629595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Effector</a:t>
            </a:r>
            <a:r>
              <a:rPr lang="en-US" dirty="0" smtClean="0"/>
              <a:t> – provides the means for the control center’s response (output) to the stimulus</a:t>
            </a:r>
          </a:p>
          <a:p>
            <a:pPr lvl="1"/>
            <a:r>
              <a:rPr lang="en-US" dirty="0" smtClean="0"/>
              <a:t>The results of the response then feed back to influence  the stimulus, either depressing it (negative) or enhancing it (positive)</a:t>
            </a:r>
          </a:p>
          <a:p>
            <a:endParaRPr lang="en-US" dirty="0"/>
          </a:p>
        </p:txBody>
      </p:sp>
      <p:pic>
        <p:nvPicPr>
          <p:cNvPr id="5" name="Content Placeholder 4" descr="Homeostasi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2137005"/>
            <a:ext cx="4706574" cy="4023360"/>
          </a:xfrm>
        </p:spPr>
      </p:pic>
    </p:spTree>
    <p:extLst>
      <p:ext uri="{BB962C8B-B14F-4D97-AF65-F5344CB8AC3E}">
        <p14:creationId xmlns:p14="http://schemas.microsoft.com/office/powerpoint/2010/main" val="2927634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Homeostasis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Negative Feedback</a:t>
            </a:r>
          </a:p>
          <a:p>
            <a:pPr lvl="1"/>
            <a:r>
              <a:rPr lang="en-US" dirty="0" smtClean="0"/>
              <a:t>System shuts off the stimulus or reduces the intensity</a:t>
            </a:r>
          </a:p>
          <a:p>
            <a:pPr lvl="1"/>
            <a:r>
              <a:rPr lang="en-US" dirty="0" smtClean="0"/>
              <a:t>All to prevent sudden and severe changes in the body</a:t>
            </a:r>
            <a:endParaRPr lang="en-US" dirty="0"/>
          </a:p>
        </p:txBody>
      </p:sp>
      <p:pic>
        <p:nvPicPr>
          <p:cNvPr id="8" name="Content Placeholder 7" descr="Negativ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3689" y="1600199"/>
            <a:ext cx="3923242" cy="5120640"/>
          </a:xfrm>
        </p:spPr>
      </p:pic>
    </p:spTree>
    <p:extLst>
      <p:ext uri="{BB962C8B-B14F-4D97-AF65-F5344CB8AC3E}">
        <p14:creationId xmlns:p14="http://schemas.microsoft.com/office/powerpoint/2010/main" val="3868245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Homeostasis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Negative Feedback</a:t>
            </a:r>
          </a:p>
          <a:p>
            <a:pPr lvl="1"/>
            <a:r>
              <a:rPr lang="en-US" dirty="0" smtClean="0"/>
              <a:t>Causes the variable to change in the </a:t>
            </a:r>
            <a:r>
              <a:rPr lang="en-US" b="1" i="1" u="sng" dirty="0" smtClean="0"/>
              <a:t>opposite</a:t>
            </a:r>
            <a:r>
              <a:rPr lang="en-US" dirty="0" smtClean="0"/>
              <a:t> direction</a:t>
            </a:r>
          </a:p>
          <a:p>
            <a:pPr lvl="1"/>
            <a:r>
              <a:rPr lang="en-US" dirty="0" smtClean="0"/>
              <a:t>Heating/cooling systems, regulation of body temp</a:t>
            </a:r>
          </a:p>
          <a:p>
            <a:pPr lvl="1"/>
            <a:r>
              <a:rPr lang="en-US" dirty="0" smtClean="0"/>
              <a:t>Most common!</a:t>
            </a:r>
            <a:endParaRPr lang="en-US" dirty="0"/>
          </a:p>
        </p:txBody>
      </p:sp>
      <p:pic>
        <p:nvPicPr>
          <p:cNvPr id="6" name="Content Placeholder 5" descr="Negativ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3689" y="1600199"/>
            <a:ext cx="3923242" cy="5120640"/>
          </a:xfrm>
        </p:spPr>
      </p:pic>
    </p:spTree>
    <p:extLst>
      <p:ext uri="{BB962C8B-B14F-4D97-AF65-F5344CB8AC3E}">
        <p14:creationId xmlns:p14="http://schemas.microsoft.com/office/powerpoint/2010/main" val="311101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Positive Feedback</a:t>
            </a:r>
          </a:p>
          <a:p>
            <a:pPr lvl="1"/>
            <a:r>
              <a:rPr lang="en-US" dirty="0" smtClean="0"/>
              <a:t>The result or response of the system is to enhance/exaggerate the original stimulus so that the activity (output) is accelerated</a:t>
            </a:r>
          </a:p>
          <a:p>
            <a:pPr lvl="1"/>
            <a:r>
              <a:rPr lang="en-US" dirty="0" smtClean="0"/>
              <a:t>Called cascades because they are likely to race out of control</a:t>
            </a:r>
            <a:endParaRPr lang="en-US" dirty="0"/>
          </a:p>
        </p:txBody>
      </p:sp>
      <p:pic>
        <p:nvPicPr>
          <p:cNvPr id="5" name="Content Placeholder 4" descr="Positiv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43400" y="1600199"/>
            <a:ext cx="4411628" cy="5120640"/>
          </a:xfrm>
        </p:spPr>
      </p:pic>
    </p:spTree>
    <p:extLst>
      <p:ext uri="{BB962C8B-B14F-4D97-AF65-F5344CB8AC3E}">
        <p14:creationId xmlns:p14="http://schemas.microsoft.com/office/powerpoint/2010/main" val="2798484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Positive Feedback</a:t>
            </a:r>
          </a:p>
          <a:p>
            <a:pPr lvl="1"/>
            <a:r>
              <a:rPr lang="en-US" dirty="0" smtClean="0"/>
              <a:t>Causes variable to change in the </a:t>
            </a:r>
            <a:r>
              <a:rPr lang="en-US" b="1" i="1" u="sng" dirty="0" smtClean="0"/>
              <a:t>same</a:t>
            </a:r>
            <a:r>
              <a:rPr lang="en-US" dirty="0" smtClean="0"/>
              <a:t> direction</a:t>
            </a:r>
          </a:p>
          <a:p>
            <a:pPr lvl="1"/>
            <a:r>
              <a:rPr lang="en-US" dirty="0" smtClean="0"/>
              <a:t>Blood clotting</a:t>
            </a:r>
            <a:r>
              <a:rPr lang="en-US" smtClean="0"/>
              <a:t>, labor</a:t>
            </a:r>
            <a:endParaRPr lang="en-US" dirty="0" smtClean="0"/>
          </a:p>
          <a:p>
            <a:pPr lvl="1"/>
            <a:endParaRPr lang="en-US" smtClean="0"/>
          </a:p>
        </p:txBody>
      </p:sp>
      <p:pic>
        <p:nvPicPr>
          <p:cNvPr id="5" name="Content Placeholder 4" descr="Positiv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43400" y="1600199"/>
            <a:ext cx="4411628" cy="5120640"/>
          </a:xfrm>
        </p:spPr>
      </p:pic>
    </p:spTree>
    <p:extLst>
      <p:ext uri="{BB962C8B-B14F-4D97-AF65-F5344CB8AC3E}">
        <p14:creationId xmlns:p14="http://schemas.microsoft.com/office/powerpoint/2010/main" val="37349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Necessary Life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Maintaining Boundaries</a:t>
            </a:r>
          </a:p>
          <a:p>
            <a:pPr lvl="1"/>
            <a:r>
              <a:rPr lang="en-US" dirty="0" smtClean="0"/>
              <a:t>Internal environment remains distinct from the external environment.</a:t>
            </a:r>
          </a:p>
          <a:p>
            <a:pPr lvl="2"/>
            <a:r>
              <a:rPr lang="en-US" dirty="0" smtClean="0"/>
              <a:t>Cells have a membrane</a:t>
            </a:r>
          </a:p>
          <a:p>
            <a:pPr lvl="2"/>
            <a:r>
              <a:rPr lang="en-US" dirty="0" smtClean="0"/>
              <a:t>Humans have skin</a:t>
            </a:r>
            <a:endParaRPr lang="en-US" dirty="0"/>
          </a:p>
        </p:txBody>
      </p:sp>
      <p:pic>
        <p:nvPicPr>
          <p:cNvPr id="246786" name="Picture 2" descr="http://www.hopesgrovenurseries.co.uk/ImagesBelowIndex300225/whyplantahe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91000"/>
            <a:ext cx="2857500" cy="2143125"/>
          </a:xfrm>
          <a:prstGeom prst="rect">
            <a:avLst/>
          </a:prstGeom>
          <a:noFill/>
        </p:spPr>
      </p:pic>
      <p:pic>
        <p:nvPicPr>
          <p:cNvPr id="246788" name="Picture 4" descr="http://www.smh.com.au/ffximage/2006/09/21/human_nature_wideweb__470x364,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200400"/>
            <a:ext cx="3218177" cy="2492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7079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Necessary Life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</a:p>
          <a:p>
            <a:pPr lvl="1"/>
            <a:r>
              <a:rPr lang="en-US" dirty="0" smtClean="0"/>
              <a:t>Propelling ourselves by using muscles</a:t>
            </a:r>
          </a:p>
          <a:p>
            <a:pPr lvl="1"/>
            <a:r>
              <a:rPr lang="en-US" dirty="0" smtClean="0"/>
              <a:t>Movement of substances inside the body such as blood, foodstuffs, urine, etc.</a:t>
            </a:r>
          </a:p>
          <a:p>
            <a:pPr lvl="1"/>
            <a:r>
              <a:rPr lang="en-US" dirty="0" smtClean="0"/>
              <a:t>Cellular level too</a:t>
            </a:r>
            <a:endParaRPr lang="en-US" dirty="0"/>
          </a:p>
        </p:txBody>
      </p:sp>
      <p:pic>
        <p:nvPicPr>
          <p:cNvPr id="244738" name="Picture 2" descr="http://digital-photography-school.com/wp-content/uploads/2007/08/movemen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793846"/>
            <a:ext cx="3924300" cy="2778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59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Necessary Life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Responsiveness or Irritability</a:t>
            </a:r>
          </a:p>
          <a:p>
            <a:pPr lvl="1"/>
            <a:r>
              <a:rPr lang="en-US" dirty="0" smtClean="0"/>
              <a:t>Ability to sense changes (stimuli) in the environment and respond to them.</a:t>
            </a:r>
          </a:p>
          <a:p>
            <a:pPr lvl="2"/>
            <a:r>
              <a:rPr lang="en-US" dirty="0" smtClean="0"/>
              <a:t>Cut your hand - pull your hand away </a:t>
            </a:r>
            <a:r>
              <a:rPr lang="en-US" dirty="0" smtClean="0">
                <a:sym typeface="Wingdings" pitchFamily="2" charset="2"/>
              </a:rPr>
              <a:t> withdrawal reflex – don’t even think about it, just happens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Nervous system is mainly in charge</a:t>
            </a:r>
            <a:endParaRPr lang="en-US" dirty="0"/>
          </a:p>
        </p:txBody>
      </p:sp>
      <p:pic>
        <p:nvPicPr>
          <p:cNvPr id="242690" name="Picture 2" descr="http://img.buzznet.com/assets/imgx/7/6/2/7/3/4/1/orig-7627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600200"/>
            <a:ext cx="1314450" cy="1905000"/>
          </a:xfrm>
          <a:prstGeom prst="rect">
            <a:avLst/>
          </a:prstGeom>
          <a:noFill/>
        </p:spPr>
      </p:pic>
      <p:pic>
        <p:nvPicPr>
          <p:cNvPr id="242692" name="Picture 4" descr="http://i.ehow.com/images/a05/eq/74/medical-reasons-irritability-200X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724400"/>
            <a:ext cx="1905000" cy="1905000"/>
          </a:xfrm>
          <a:prstGeom prst="rect">
            <a:avLst/>
          </a:prstGeom>
          <a:noFill/>
        </p:spPr>
      </p:pic>
      <p:pic>
        <p:nvPicPr>
          <p:cNvPr id="242694" name="Picture 6" descr="http://www.menopause4u.com/communicat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776158"/>
            <a:ext cx="2286000" cy="1768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3254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Necessary Life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Digestion</a:t>
            </a:r>
          </a:p>
          <a:p>
            <a:pPr lvl="1"/>
            <a:r>
              <a:rPr lang="en-US" dirty="0" smtClean="0"/>
              <a:t>Breaking down of ingested food into simple molecules that can be absorbed into the blood.</a:t>
            </a:r>
            <a:endParaRPr lang="en-US" dirty="0"/>
          </a:p>
        </p:txBody>
      </p:sp>
      <p:pic>
        <p:nvPicPr>
          <p:cNvPr id="240642" name="Picture 2" descr="http://www.eatologies.com/wp-content/uploads/2009/02/baby_blues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124200"/>
            <a:ext cx="7239000" cy="3543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052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Necessary Life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Metabolism</a:t>
            </a:r>
          </a:p>
          <a:p>
            <a:pPr lvl="1"/>
            <a:r>
              <a:rPr lang="en-US" dirty="0" smtClean="0"/>
              <a:t>All chemical reactions that occur within body cells. </a:t>
            </a:r>
          </a:p>
          <a:p>
            <a:pPr lvl="2"/>
            <a:r>
              <a:rPr lang="en-US" dirty="0" smtClean="0"/>
              <a:t>Catabolism- breakdown of “stuff” into simpler parts</a:t>
            </a:r>
          </a:p>
          <a:p>
            <a:pPr lvl="2"/>
            <a:r>
              <a:rPr lang="en-US" dirty="0" smtClean="0"/>
              <a:t>Anabolism – synthesizing more complex cellular structures from simpler substances</a:t>
            </a:r>
          </a:p>
          <a:p>
            <a:pPr lvl="2"/>
            <a:r>
              <a:rPr lang="en-US" dirty="0" smtClean="0"/>
              <a:t>Cellular respiration – using nutrients and oxygen to produce ATP</a:t>
            </a:r>
            <a:endParaRPr lang="en-US" dirty="0"/>
          </a:p>
        </p:txBody>
      </p:sp>
      <p:pic>
        <p:nvPicPr>
          <p:cNvPr id="238594" name="Picture 2" descr="http://theelitebody.com/blog/wp-content/uploads/2008/10/metaboli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066800"/>
            <a:ext cx="1524000" cy="1132114"/>
          </a:xfrm>
          <a:prstGeom prst="rect">
            <a:avLst/>
          </a:prstGeom>
          <a:noFill/>
        </p:spPr>
      </p:pic>
      <p:pic>
        <p:nvPicPr>
          <p:cNvPr id="238596" name="Picture 4" descr="http://www.lifeplusvitamins.com/images/helga-weightlo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5181600"/>
            <a:ext cx="1371600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7543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Necessary Life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Excretion</a:t>
            </a:r>
          </a:p>
          <a:p>
            <a:pPr lvl="1"/>
            <a:r>
              <a:rPr lang="en-US" dirty="0" smtClean="0"/>
              <a:t>Process of removing wastes from the body</a:t>
            </a:r>
          </a:p>
          <a:p>
            <a:pPr lvl="1"/>
            <a:r>
              <a:rPr lang="en-US" dirty="0" smtClean="0"/>
              <a:t>Digestive system and Urinary system and respiratory system</a:t>
            </a:r>
            <a:endParaRPr lang="en-US" dirty="0"/>
          </a:p>
        </p:txBody>
      </p:sp>
      <p:pic>
        <p:nvPicPr>
          <p:cNvPr id="236546" name="Picture 2" descr="http://www.cartoonstock.com/newscartoons/cartoonists/rmc/lowres/rmcn65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276600"/>
            <a:ext cx="2590800" cy="3310927"/>
          </a:xfrm>
          <a:prstGeom prst="rect">
            <a:avLst/>
          </a:prstGeom>
          <a:noFill/>
        </p:spPr>
      </p:pic>
      <p:pic>
        <p:nvPicPr>
          <p:cNvPr id="236548" name="Picture 4" descr="http://www.oum.ox.ac.uk/thezone/animals/life/images/mrsner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657600"/>
            <a:ext cx="2381250" cy="2838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623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Necessary Life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Reproduction</a:t>
            </a:r>
          </a:p>
          <a:p>
            <a:pPr lvl="1"/>
            <a:r>
              <a:rPr lang="en-US" dirty="0" smtClean="0"/>
              <a:t>Cellular or </a:t>
            </a:r>
            <a:r>
              <a:rPr lang="en-US" dirty="0" err="1" smtClean="0"/>
              <a:t>organismal</a:t>
            </a:r>
            <a:r>
              <a:rPr lang="en-US" dirty="0" smtClean="0"/>
              <a:t> level</a:t>
            </a:r>
          </a:p>
          <a:p>
            <a:pPr lvl="2"/>
            <a:r>
              <a:rPr lang="en-US" dirty="0" smtClean="0"/>
              <a:t>Cellular level – one cell divides and becomes two</a:t>
            </a:r>
          </a:p>
          <a:p>
            <a:pPr lvl="2"/>
            <a:r>
              <a:rPr lang="en-US" dirty="0" err="1" smtClean="0"/>
              <a:t>Organismal</a:t>
            </a:r>
            <a:r>
              <a:rPr lang="en-US" dirty="0" smtClean="0"/>
              <a:t> – sperm and egg</a:t>
            </a:r>
            <a:endParaRPr lang="en-US" dirty="0"/>
          </a:p>
        </p:txBody>
      </p:sp>
      <p:pic>
        <p:nvPicPr>
          <p:cNvPr id="234498" name="Picture 2" descr="http://3.bp.blogspot.com/_MfsZp6tveUs/R6G96a82a3I/AAAAAAAAALA/KLag_sj3mtM/s320/12%2B-%2Bsperm_and_eg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657600"/>
            <a:ext cx="2857500" cy="2857500"/>
          </a:xfrm>
          <a:prstGeom prst="rect">
            <a:avLst/>
          </a:prstGeom>
          <a:noFill/>
        </p:spPr>
      </p:pic>
      <p:pic>
        <p:nvPicPr>
          <p:cNvPr id="234500" name="Picture 4" descr="http://www.cartoonstock.com/newscartoons/cartoonists/bst/lowres/bstn511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657600"/>
            <a:ext cx="2819400" cy="29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8758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654</Words>
  <Application>Microsoft Office PowerPoint</Application>
  <PresentationFormat>On-screen Show (4:3)</PresentationFormat>
  <Paragraphs>128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Chapter 1</vt:lpstr>
      <vt:lpstr>Maintaining Life!!</vt:lpstr>
      <vt:lpstr>Necessary Life functions</vt:lpstr>
      <vt:lpstr>Necessary Life functions</vt:lpstr>
      <vt:lpstr>Necessary Life functions</vt:lpstr>
      <vt:lpstr>Necessary Life functions</vt:lpstr>
      <vt:lpstr>Necessary Life functions</vt:lpstr>
      <vt:lpstr>Necessary Life functions</vt:lpstr>
      <vt:lpstr>Necessary Life functions</vt:lpstr>
      <vt:lpstr>Necessary Life functions</vt:lpstr>
      <vt:lpstr>Survival Needs</vt:lpstr>
      <vt:lpstr>Survival Needs</vt:lpstr>
      <vt:lpstr>Survival Needs</vt:lpstr>
      <vt:lpstr>Survival Needs</vt:lpstr>
      <vt:lpstr>Survival Needs</vt:lpstr>
      <vt:lpstr>Homeostasis </vt:lpstr>
      <vt:lpstr>Homeostasis </vt:lpstr>
      <vt:lpstr>Homeostasis</vt:lpstr>
      <vt:lpstr>Homeostasis</vt:lpstr>
      <vt:lpstr>Homeostasis</vt:lpstr>
      <vt:lpstr>Homeostasis</vt:lpstr>
      <vt:lpstr>Homeostasis</vt:lpstr>
      <vt:lpstr>Homeostasis</vt:lpstr>
      <vt:lpstr>Homeostasis</vt:lpstr>
      <vt:lpstr>Homeostasis</vt:lpstr>
    </vt:vector>
  </TitlesOfParts>
  <Company>LWHS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LWHS</dc:creator>
  <cp:lastModifiedBy>LWHS</cp:lastModifiedBy>
  <cp:revision>1</cp:revision>
  <dcterms:created xsi:type="dcterms:W3CDTF">2013-05-21T17:23:01Z</dcterms:created>
  <dcterms:modified xsi:type="dcterms:W3CDTF">2013-05-21T17:26:56Z</dcterms:modified>
</cp:coreProperties>
</file>