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66A3D-2BAF-4EFC-8CC6-3DB84FC19AC3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BA5C-BCBB-421E-B03F-CA2C7D0D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9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D30B-D23C-4B30-81D7-35C538ED20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2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0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7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4CE62-5341-4D96-A68D-7CD39FEE30BB}" type="datetimeFigureOut">
              <a:rPr lang="en-US" smtClean="0"/>
              <a:t>5/21/2013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3F3F-510A-402F-9920-749398CD6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3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Chapter 1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Human Body: An Orientation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3970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</a:t>
            </a:r>
          </a:p>
          <a:p>
            <a:pPr lvl="1"/>
            <a:r>
              <a:rPr lang="en-US" dirty="0" smtClean="0"/>
              <a:t>Structure that is composed of at least two types of tissue that perform a specific function</a:t>
            </a:r>
            <a:endParaRPr lang="en-US" dirty="0"/>
          </a:p>
        </p:txBody>
      </p:sp>
      <p:pic>
        <p:nvPicPr>
          <p:cNvPr id="177154" name="Picture 2" descr="http://www.pycomall.com/images/P/stom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2438400" cy="2438400"/>
          </a:xfrm>
          <a:prstGeom prst="rect">
            <a:avLst/>
          </a:prstGeom>
          <a:noFill/>
        </p:spPr>
      </p:pic>
      <p:pic>
        <p:nvPicPr>
          <p:cNvPr id="177156" name="Picture 4" descr="http://funnyhub.com/content_images/5645_2823_stomach-suck-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124200"/>
            <a:ext cx="2608385" cy="3390900"/>
          </a:xfrm>
          <a:prstGeom prst="rect">
            <a:avLst/>
          </a:prstGeom>
          <a:noFill/>
        </p:spPr>
      </p:pic>
      <p:pic>
        <p:nvPicPr>
          <p:cNvPr id="177160" name="Picture 8" descr="http://trustnutrition.info/wp-content/uploads/2009/11/SmallIntest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600"/>
            <a:ext cx="2492293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90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 System</a:t>
            </a:r>
          </a:p>
          <a:p>
            <a:pPr lvl="1"/>
            <a:r>
              <a:rPr lang="en-US" dirty="0" smtClean="0"/>
              <a:t>Organs that work together to accomplish a common purpose.</a:t>
            </a:r>
            <a:endParaRPr lang="en-US" dirty="0"/>
          </a:p>
        </p:txBody>
      </p:sp>
      <p:pic>
        <p:nvPicPr>
          <p:cNvPr id="175106" name="Picture 2" descr="https://thirddimension.wikispaces.com/file/view/circulatory.jpg/56141824/circulat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743200"/>
            <a:ext cx="1608364" cy="3752850"/>
          </a:xfrm>
          <a:prstGeom prst="rect">
            <a:avLst/>
          </a:prstGeom>
          <a:noFill/>
        </p:spPr>
      </p:pic>
      <p:pic>
        <p:nvPicPr>
          <p:cNvPr id="175108" name="Picture 4" descr="http://www.encognitive.com/images/central-nervous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76600"/>
            <a:ext cx="3810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812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Organ Systems</a:t>
            </a:r>
          </a:p>
          <a:p>
            <a:pPr lvl="1"/>
            <a:r>
              <a:rPr lang="en-US" sz="2800" dirty="0" smtClean="0"/>
              <a:t>Integumentary</a:t>
            </a:r>
          </a:p>
          <a:p>
            <a:pPr lvl="1"/>
            <a:r>
              <a:rPr lang="en-US" sz="2800" dirty="0" smtClean="0"/>
              <a:t>Skeletal</a:t>
            </a:r>
          </a:p>
          <a:p>
            <a:pPr lvl="1"/>
            <a:r>
              <a:rPr lang="en-US" sz="2800" dirty="0" smtClean="0"/>
              <a:t>Muscular</a:t>
            </a:r>
          </a:p>
          <a:p>
            <a:pPr lvl="1"/>
            <a:r>
              <a:rPr lang="en-US" sz="2800" dirty="0" smtClean="0"/>
              <a:t>Lymphatic/Immunity</a:t>
            </a:r>
          </a:p>
          <a:p>
            <a:pPr lvl="1"/>
            <a:r>
              <a:rPr lang="en-US" sz="2800" dirty="0" smtClean="0"/>
              <a:t>Respiratory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191000" cy="3840163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Digestive</a:t>
            </a:r>
          </a:p>
          <a:p>
            <a:pPr lvl="1"/>
            <a:r>
              <a:rPr lang="en-US" sz="2800" dirty="0" smtClean="0"/>
              <a:t>Nervous</a:t>
            </a:r>
          </a:p>
          <a:p>
            <a:pPr lvl="1"/>
            <a:r>
              <a:rPr lang="en-US" sz="2800" dirty="0" smtClean="0"/>
              <a:t>Endocrine (hormones)</a:t>
            </a:r>
          </a:p>
          <a:p>
            <a:pPr lvl="1"/>
            <a:r>
              <a:rPr lang="en-US" sz="2800" dirty="0" smtClean="0"/>
              <a:t>Cardiovascular</a:t>
            </a:r>
          </a:p>
          <a:p>
            <a:pPr lvl="1"/>
            <a:r>
              <a:rPr lang="en-US" sz="2800" dirty="0" smtClean="0"/>
              <a:t>Urinary</a:t>
            </a:r>
          </a:p>
          <a:p>
            <a:pPr lvl="1"/>
            <a:r>
              <a:rPr lang="en-US" sz="2800" dirty="0" smtClean="0"/>
              <a:t>Reproductive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96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Anatomical Position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Standing erect</a:t>
            </a:r>
          </a:p>
          <a:p>
            <a:r>
              <a:rPr lang="en-US" dirty="0" smtClean="0"/>
              <a:t>Feet slightly apart</a:t>
            </a:r>
          </a:p>
          <a:p>
            <a:r>
              <a:rPr lang="en-US" dirty="0" smtClean="0"/>
              <a:t>Hands at sides </a:t>
            </a:r>
          </a:p>
          <a:p>
            <a:r>
              <a:rPr lang="en-US" dirty="0" smtClean="0"/>
              <a:t>Palms facing forwards with thumbs facing out.</a:t>
            </a:r>
          </a:p>
          <a:p>
            <a:endParaRPr lang="en-US" dirty="0" smtClean="0"/>
          </a:p>
          <a:p>
            <a:r>
              <a:rPr lang="en-US" dirty="0" smtClean="0"/>
              <a:t>Directional terms refer to the body in the anatomical position, regardless of the actual position.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61794" name="Picture 2" descr="http://www.healthyintentions.com.au/images/AnatomicalHu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090035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40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Sagittal</a:t>
            </a:r>
            <a:r>
              <a:rPr lang="en-US" dirty="0" smtClean="0"/>
              <a:t> plane</a:t>
            </a:r>
          </a:p>
          <a:p>
            <a:pPr lvl="1"/>
            <a:r>
              <a:rPr lang="en-US" dirty="0" smtClean="0"/>
              <a:t>Vertical plane that divides the body into right and left sides</a:t>
            </a:r>
          </a:p>
          <a:p>
            <a:r>
              <a:rPr lang="en-US" dirty="0" smtClean="0"/>
              <a:t>Mid-</a:t>
            </a:r>
            <a:r>
              <a:rPr lang="en-US" dirty="0" err="1" smtClean="0"/>
              <a:t>sagittal</a:t>
            </a:r>
            <a:r>
              <a:rPr lang="en-US" dirty="0" smtClean="0"/>
              <a:t> plane</a:t>
            </a:r>
          </a:p>
          <a:p>
            <a:pPr lvl="1"/>
            <a:r>
              <a:rPr lang="en-US" dirty="0" smtClean="0"/>
              <a:t>Vertical plane that divides the body into equal right and left sides</a:t>
            </a:r>
          </a:p>
        </p:txBody>
      </p:sp>
      <p:pic>
        <p:nvPicPr>
          <p:cNvPr id="5" name="Content Placeholder 4" descr="anatomical-posi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2850" y="1748631"/>
            <a:ext cx="3289300" cy="4229100"/>
          </a:xfrm>
        </p:spPr>
      </p:pic>
    </p:spTree>
    <p:extLst>
      <p:ext uri="{BB962C8B-B14F-4D97-AF65-F5344CB8AC3E}">
        <p14:creationId xmlns:p14="http://schemas.microsoft.com/office/powerpoint/2010/main" val="705382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Transverse Plane (horizontal/cross-sectional):</a:t>
            </a:r>
          </a:p>
          <a:p>
            <a:pPr lvl="1"/>
            <a:r>
              <a:rPr lang="en-US" dirty="0" smtClean="0"/>
              <a:t>Horizontal plane that divides the body into top (superior) and bottom (inferior) sections.</a:t>
            </a:r>
            <a:endParaRPr lang="en-US" dirty="0"/>
          </a:p>
        </p:txBody>
      </p:sp>
      <p:pic>
        <p:nvPicPr>
          <p:cNvPr id="5" name="Content Placeholder 4" descr="anatomical-posi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2850" y="1748631"/>
            <a:ext cx="3289300" cy="4229100"/>
          </a:xfrm>
        </p:spPr>
      </p:pic>
    </p:spTree>
    <p:extLst>
      <p:ext uri="{BB962C8B-B14F-4D97-AF65-F5344CB8AC3E}">
        <p14:creationId xmlns:p14="http://schemas.microsoft.com/office/powerpoint/2010/main" val="94233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Frontal Plane:</a:t>
            </a:r>
          </a:p>
          <a:p>
            <a:pPr lvl="1"/>
            <a:r>
              <a:rPr lang="en-US" dirty="0" smtClean="0"/>
              <a:t>Vertical plane that divides the body into front (anterior) and back (posterior) sections.</a:t>
            </a:r>
            <a:endParaRPr lang="en-US" dirty="0"/>
          </a:p>
        </p:txBody>
      </p:sp>
      <p:pic>
        <p:nvPicPr>
          <p:cNvPr id="5" name="Content Placeholder 4" descr="anatomical-posi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2850" y="1748631"/>
            <a:ext cx="3289300" cy="4229100"/>
          </a:xfrm>
        </p:spPr>
      </p:pic>
    </p:spTree>
    <p:extLst>
      <p:ext uri="{BB962C8B-B14F-4D97-AF65-F5344CB8AC3E}">
        <p14:creationId xmlns:p14="http://schemas.microsoft.com/office/powerpoint/2010/main" val="64449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Body Sections and Directional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Oblique section</a:t>
            </a:r>
          </a:p>
          <a:p>
            <a:pPr lvl="1"/>
            <a:r>
              <a:rPr lang="en-US" dirty="0" smtClean="0"/>
              <a:t>Cuts made diagonally between the horizontal and vertical planes</a:t>
            </a:r>
          </a:p>
          <a:p>
            <a:pPr lvl="1"/>
            <a:r>
              <a:rPr lang="en-US" dirty="0" smtClean="0"/>
              <a:t>Often confusing and difficult to interpret and are seldom used.</a:t>
            </a:r>
            <a:endParaRPr lang="en-US" dirty="0"/>
          </a:p>
        </p:txBody>
      </p:sp>
      <p:pic>
        <p:nvPicPr>
          <p:cNvPr id="1026" name="Picture 2" descr="http://topsytasty.com/wp-content/uploads/2011/12/Obli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64" y="1752600"/>
            <a:ext cx="393376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4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Superior (Cranial)</a:t>
            </a:r>
          </a:p>
          <a:p>
            <a:pPr lvl="1"/>
            <a:r>
              <a:rPr lang="en-US" dirty="0" smtClean="0"/>
              <a:t>Towards the head or upper part of a structure of the body; above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02" name="Picture 2" descr="http://www.adhousebooks.com/books/images/cvrs/BOOKS/AD.SUPERIOR.CV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276600" cy="5001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779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Inferior (caudal):</a:t>
            </a:r>
          </a:p>
          <a:p>
            <a:pPr lvl="1"/>
            <a:r>
              <a:rPr lang="en-US" dirty="0" smtClean="0"/>
              <a:t>Away from the head or towards the lower part of a structure of the body; below</a:t>
            </a:r>
            <a:endParaRPr lang="en-US" dirty="0"/>
          </a:p>
        </p:txBody>
      </p:sp>
      <p:pic>
        <p:nvPicPr>
          <p:cNvPr id="6" name="Content Placeholder 5" descr="Directional Terms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7751" y="1600200"/>
            <a:ext cx="3003153" cy="4876800"/>
          </a:xfrm>
        </p:spPr>
      </p:pic>
    </p:spTree>
    <p:extLst>
      <p:ext uri="{BB962C8B-B14F-4D97-AF65-F5344CB8AC3E}">
        <p14:creationId xmlns:p14="http://schemas.microsoft.com/office/powerpoint/2010/main" val="150079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</a:t>
            </a:r>
          </a:p>
          <a:p>
            <a:pPr lvl="1"/>
            <a:r>
              <a:rPr lang="en-US" dirty="0" smtClean="0"/>
              <a:t>Study of the structure of body parts and their relationship to one another</a:t>
            </a:r>
            <a:endParaRPr lang="en-US" dirty="0"/>
          </a:p>
        </p:txBody>
      </p:sp>
      <p:pic>
        <p:nvPicPr>
          <p:cNvPr id="191490" name="Picture 2" descr="http://www.sevensidedcube.net/wp-content/uploads/Greys-Anatomy-Season-6-Finale-Pro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352800"/>
            <a:ext cx="4048125" cy="300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4154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/>
          <a:p>
            <a:r>
              <a:rPr lang="en-US" dirty="0" smtClean="0"/>
              <a:t>Anterior (Ventral)</a:t>
            </a:r>
          </a:p>
          <a:p>
            <a:pPr lvl="1"/>
            <a:r>
              <a:rPr lang="en-US" dirty="0" smtClean="0"/>
              <a:t>Toward or at the front of the body; in front of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60638"/>
            <a:ext cx="3343275" cy="5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87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r>
              <a:rPr lang="en-US" dirty="0" smtClean="0"/>
              <a:t>Posterior (Dorsal)</a:t>
            </a:r>
          </a:p>
          <a:p>
            <a:pPr lvl="1"/>
            <a:r>
              <a:rPr lang="en-US" dirty="0" smtClean="0"/>
              <a:t>Toward or at the back of the body; behind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60638"/>
            <a:ext cx="3343275" cy="5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26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Medial</a:t>
            </a:r>
          </a:p>
          <a:p>
            <a:pPr lvl="1"/>
            <a:r>
              <a:rPr lang="en-US" dirty="0" smtClean="0"/>
              <a:t>Towards or at the middle (midline) of the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 descr="http://www.flyfishingdevon.co.uk/salmon/year1/spice-fro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43050"/>
            <a:ext cx="4953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627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Away from the middle of the body; to the 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7458" name="Picture 2" descr="http://www.flyfishingdevon.co.uk/salmon/year1/spice-fro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4953000" cy="485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58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Body Sections and Directional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Intermediate</a:t>
            </a:r>
          </a:p>
          <a:p>
            <a:pPr lvl="1"/>
            <a:r>
              <a:rPr lang="en-US" dirty="0" smtClean="0"/>
              <a:t>Between a more medial and lateral structure.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legacy.owensboro.kctcs.edu/gcaplan/anat/notes/directional1_3521517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6"/>
          <a:stretch/>
        </p:blipFill>
        <p:spPr bwMode="auto">
          <a:xfrm>
            <a:off x="5029200" y="1600200"/>
            <a:ext cx="3178277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08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Proximal</a:t>
            </a:r>
          </a:p>
          <a:p>
            <a:pPr lvl="1"/>
            <a:r>
              <a:rPr lang="en-US" dirty="0" smtClean="0"/>
              <a:t>Closer to the origin of the body part or the point of attachment of a limb to the body trunk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http://upload.wikimedia.org/wikipedia/commons/thumb/b/b2/Hand_Directional_Axes.JPG/220px-Hand_Directional_Ax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2735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80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Distal</a:t>
            </a:r>
          </a:p>
          <a:p>
            <a:pPr lvl="1"/>
            <a:r>
              <a:rPr lang="en-US" dirty="0" smtClean="0"/>
              <a:t>Farther from the origin of a body part or the point of attachment of a limb to the body trunk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62" name="Picture 2" descr="http://upload.wikimedia.org/wikipedia/commons/thumb/b/b2/Hand_Directional_Axes.JPG/220px-Hand_Directional_Ax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114800" cy="2786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143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Superficial (external)</a:t>
            </a:r>
          </a:p>
          <a:p>
            <a:pPr lvl="1"/>
            <a:r>
              <a:rPr lang="en-US" dirty="0" smtClean="0"/>
              <a:t>Toward or at the body surface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4" name="Picture 2" descr="http://www.daymented.com/2006/0613_scott_road_r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3571875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33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Deep (internal)</a:t>
            </a:r>
          </a:p>
          <a:p>
            <a:pPr lvl="1"/>
            <a:r>
              <a:rPr lang="en-US" dirty="0" smtClean="0"/>
              <a:t>Away from the body surface; more internal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6" name="Picture 2" descr="http://www.ctsnet.org/graphics/experts/Thoracic/fontana_flail/fontana_flail_fi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67000"/>
            <a:ext cx="5119426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5376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Body Sections and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pinky is _________ to the index finger.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chin is __________ to the nose.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elbow is __________ to the wrist.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muscle is __________ to the skin.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Physiology</a:t>
            </a:r>
          </a:p>
          <a:p>
            <a:pPr lvl="1"/>
            <a:r>
              <a:rPr lang="en-US" dirty="0" smtClean="0"/>
              <a:t>How the parts of the body work and carry out their life-sustaining activities</a:t>
            </a:r>
            <a:endParaRPr lang="en-US" dirty="0"/>
          </a:p>
        </p:txBody>
      </p:sp>
      <p:pic>
        <p:nvPicPr>
          <p:cNvPr id="189442" name="Picture 2" descr="http://www.cartoonstock.com/lowres/amc0403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038600" cy="4985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3213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Axial </a:t>
            </a:r>
          </a:p>
          <a:p>
            <a:pPr lvl="1"/>
            <a:r>
              <a:rPr lang="en-US" dirty="0" smtClean="0"/>
              <a:t>Axis of the body, consists of the head, neck, and trunk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encognitive.com/images/skeletal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8737"/>
            <a:ext cx="2971800" cy="54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87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Appendicular</a:t>
            </a:r>
          </a:p>
          <a:p>
            <a:pPr lvl="1"/>
            <a:r>
              <a:rPr lang="en-US" dirty="0" smtClean="0"/>
              <a:t>The appendages or limbs of the body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encognitive.com/images/skeletal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8737"/>
            <a:ext cx="2971800" cy="541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12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Dorsal Body Cavity</a:t>
            </a:r>
          </a:p>
          <a:p>
            <a:pPr lvl="1"/>
            <a:r>
              <a:rPr lang="en-US" dirty="0" smtClean="0"/>
              <a:t>Body cavities towards the back of the body </a:t>
            </a:r>
          </a:p>
          <a:p>
            <a:pPr lvl="1"/>
            <a:r>
              <a:rPr lang="en-US" dirty="0" smtClean="0"/>
              <a:t>Broken down into the </a:t>
            </a:r>
            <a:r>
              <a:rPr lang="en-US" u="sng" dirty="0" smtClean="0"/>
              <a:t>Cranial</a:t>
            </a:r>
            <a:r>
              <a:rPr lang="en-US" dirty="0" smtClean="0"/>
              <a:t> and </a:t>
            </a:r>
            <a:r>
              <a:rPr lang="en-US" u="sng" dirty="0" smtClean="0"/>
              <a:t>Spinal Cavity</a:t>
            </a:r>
            <a:endParaRPr lang="en-US" u="sng" dirty="0"/>
          </a:p>
        </p:txBody>
      </p:sp>
      <p:pic>
        <p:nvPicPr>
          <p:cNvPr id="7" name="Content Placeholder 6" descr="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086769"/>
            <a:ext cx="3810000" cy="3552825"/>
          </a:xfrm>
        </p:spPr>
      </p:pic>
    </p:spTree>
    <p:extLst>
      <p:ext uri="{BB962C8B-B14F-4D97-AF65-F5344CB8AC3E}">
        <p14:creationId xmlns:p14="http://schemas.microsoft.com/office/powerpoint/2010/main" val="22692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Cranial Cavity</a:t>
            </a:r>
          </a:p>
          <a:p>
            <a:pPr lvl="1"/>
            <a:r>
              <a:rPr lang="en-US" dirty="0" smtClean="0"/>
              <a:t>Encases the brain</a:t>
            </a:r>
            <a:endParaRPr lang="en-US" dirty="0"/>
          </a:p>
        </p:txBody>
      </p:sp>
      <p:pic>
        <p:nvPicPr>
          <p:cNvPr id="7" name="Content Placeholder 6" descr="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086769"/>
            <a:ext cx="3810000" cy="3552825"/>
          </a:xfrm>
        </p:spPr>
      </p:pic>
    </p:spTree>
    <p:extLst>
      <p:ext uri="{BB962C8B-B14F-4D97-AF65-F5344CB8AC3E}">
        <p14:creationId xmlns:p14="http://schemas.microsoft.com/office/powerpoint/2010/main" val="404984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Vertebral/Spinal Cavity</a:t>
            </a:r>
          </a:p>
          <a:p>
            <a:pPr lvl="1"/>
            <a:r>
              <a:rPr lang="en-US" dirty="0" smtClean="0"/>
              <a:t>Runs within the bony vertebral column, encloses the spinal cord</a:t>
            </a:r>
            <a:endParaRPr lang="en-US" dirty="0"/>
          </a:p>
        </p:txBody>
      </p:sp>
      <p:pic>
        <p:nvPicPr>
          <p:cNvPr id="7" name="Content Placeholder 6" descr="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086769"/>
            <a:ext cx="3810000" cy="3552825"/>
          </a:xfrm>
        </p:spPr>
      </p:pic>
    </p:spTree>
    <p:extLst>
      <p:ext uri="{BB962C8B-B14F-4D97-AF65-F5344CB8AC3E}">
        <p14:creationId xmlns:p14="http://schemas.microsoft.com/office/powerpoint/2010/main" val="3637319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Ventral Body Cavity</a:t>
            </a:r>
          </a:p>
          <a:p>
            <a:pPr lvl="1"/>
            <a:r>
              <a:rPr lang="en-US" dirty="0" smtClean="0"/>
              <a:t>More anterior and larger body cavity</a:t>
            </a:r>
          </a:p>
          <a:p>
            <a:pPr lvl="1"/>
            <a:r>
              <a:rPr lang="en-US" dirty="0" smtClean="0"/>
              <a:t>Broken down into the </a:t>
            </a:r>
            <a:r>
              <a:rPr lang="en-US" u="sng" dirty="0" smtClean="0"/>
              <a:t>Thoracic Cavity</a:t>
            </a:r>
            <a:r>
              <a:rPr lang="en-US" dirty="0" smtClean="0"/>
              <a:t> and the </a:t>
            </a:r>
            <a:r>
              <a:rPr lang="en-US" u="sng" dirty="0" err="1" smtClean="0"/>
              <a:t>Abdominopelvic</a:t>
            </a:r>
            <a:r>
              <a:rPr lang="en-US" u="sng" dirty="0" smtClean="0"/>
              <a:t> Cavity</a:t>
            </a:r>
          </a:p>
          <a:p>
            <a:pPr lvl="1"/>
            <a:r>
              <a:rPr lang="en-US" dirty="0" smtClean="0"/>
              <a:t>Divided by the diaphragm</a:t>
            </a:r>
          </a:p>
        </p:txBody>
      </p:sp>
      <p:pic>
        <p:nvPicPr>
          <p:cNvPr id="7" name="Content Placeholder 6" descr="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086769"/>
            <a:ext cx="3810000" cy="3552825"/>
          </a:xfrm>
        </p:spPr>
      </p:pic>
    </p:spTree>
    <p:extLst>
      <p:ext uri="{BB962C8B-B14F-4D97-AF65-F5344CB8AC3E}">
        <p14:creationId xmlns:p14="http://schemas.microsoft.com/office/powerpoint/2010/main" val="2916485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Thoracic Cavity</a:t>
            </a:r>
          </a:p>
          <a:p>
            <a:pPr lvl="1"/>
            <a:r>
              <a:rPr lang="en-US" dirty="0" smtClean="0"/>
              <a:t>Surrounded by the rib cage</a:t>
            </a:r>
          </a:p>
          <a:p>
            <a:pPr lvl="1"/>
            <a:r>
              <a:rPr lang="en-US" dirty="0" smtClean="0"/>
              <a:t>Inferior border: diaphragm</a:t>
            </a:r>
          </a:p>
          <a:p>
            <a:pPr lvl="1"/>
            <a:r>
              <a:rPr lang="en-US" dirty="0" smtClean="0"/>
              <a:t>Divided into the </a:t>
            </a:r>
            <a:r>
              <a:rPr lang="en-US" u="sng" dirty="0" smtClean="0"/>
              <a:t>Pleural Cavities </a:t>
            </a:r>
            <a:r>
              <a:rPr lang="en-US" dirty="0" smtClean="0"/>
              <a:t>and </a:t>
            </a:r>
            <a:r>
              <a:rPr lang="en-US" u="sng" dirty="0" err="1" smtClean="0"/>
              <a:t>Mediastinum</a:t>
            </a:r>
            <a:endParaRPr lang="en-US" u="sng" dirty="0" smtClean="0"/>
          </a:p>
        </p:txBody>
      </p:sp>
      <p:pic>
        <p:nvPicPr>
          <p:cNvPr id="7" name="Content Placeholder 6" descr="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086769"/>
            <a:ext cx="3810000" cy="3552825"/>
          </a:xfrm>
        </p:spPr>
      </p:pic>
    </p:spTree>
    <p:extLst>
      <p:ext uri="{BB962C8B-B14F-4D97-AF65-F5344CB8AC3E}">
        <p14:creationId xmlns:p14="http://schemas.microsoft.com/office/powerpoint/2010/main" val="1581014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Pleural Cavity</a:t>
            </a:r>
          </a:p>
          <a:p>
            <a:pPr lvl="1"/>
            <a:r>
              <a:rPr lang="en-US" dirty="0" smtClean="0"/>
              <a:t>Contains the lungs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 descr="http://graphics8.nytimes.com/images/2007/08/01/health/adam/9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09575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254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Mediastinum</a:t>
            </a:r>
            <a:endParaRPr lang="en-US" dirty="0" smtClean="0"/>
          </a:p>
          <a:p>
            <a:pPr lvl="1"/>
            <a:r>
              <a:rPr lang="en-US" dirty="0" smtClean="0"/>
              <a:t>Contains the </a:t>
            </a:r>
            <a:r>
              <a:rPr lang="en-US" u="sng" dirty="0" smtClean="0"/>
              <a:t>pericardial cavity </a:t>
            </a:r>
            <a:r>
              <a:rPr lang="en-US" dirty="0" smtClean="0"/>
              <a:t>and also surrounds the esophagus, trachea, and some other organs.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 descr="http://www.daviddarling.info/images/pleural_cav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46018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7319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Pericardial Cavity</a:t>
            </a:r>
          </a:p>
          <a:p>
            <a:pPr lvl="1"/>
            <a:r>
              <a:rPr lang="en-US" dirty="0" smtClean="0"/>
              <a:t>Encloses the heart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 descr="http://www.virtualmedicalcentre.com/uploads/VMC/DiseaseImages/914_Normal_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819400"/>
            <a:ext cx="5238750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09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Macroscopic (Gross) Anatomy</a:t>
            </a:r>
          </a:p>
          <a:p>
            <a:pPr lvl="1"/>
            <a:r>
              <a:rPr lang="en-US" dirty="0" smtClean="0"/>
              <a:t>Study of the body structures that are visible to the naked eye</a:t>
            </a:r>
            <a:endParaRPr lang="en-US" dirty="0"/>
          </a:p>
        </p:txBody>
      </p:sp>
      <p:pic>
        <p:nvPicPr>
          <p:cNvPr id="187394" name="Picture 2" descr="http://z.about.com/f/p/440/graphics/images/en/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343400" cy="3474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035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Abdominopelvic</a:t>
            </a:r>
            <a:r>
              <a:rPr lang="en-US" dirty="0" smtClean="0"/>
              <a:t> Cavity</a:t>
            </a:r>
          </a:p>
          <a:p>
            <a:pPr lvl="1"/>
            <a:r>
              <a:rPr lang="en-US" dirty="0" smtClean="0"/>
              <a:t>Area below the diaphragm (ribs)</a:t>
            </a:r>
          </a:p>
          <a:p>
            <a:pPr lvl="1"/>
            <a:r>
              <a:rPr lang="en-US" dirty="0" smtClean="0"/>
              <a:t>Divided into the </a:t>
            </a:r>
            <a:r>
              <a:rPr lang="en-US" u="sng" dirty="0" smtClean="0"/>
              <a:t>abdominal cavity</a:t>
            </a:r>
            <a:r>
              <a:rPr lang="en-US" dirty="0" smtClean="0"/>
              <a:t> and the </a:t>
            </a:r>
            <a:r>
              <a:rPr lang="en-US" u="sng" dirty="0" smtClean="0"/>
              <a:t>pelvic cavity</a:t>
            </a:r>
            <a:endParaRPr lang="en-US" b="1" u="sng" dirty="0"/>
          </a:p>
          <a:p>
            <a:pPr lvl="1"/>
            <a:r>
              <a:rPr lang="en-US" b="1" dirty="0" smtClean="0"/>
              <a:t>Superior border: diaphragm</a:t>
            </a:r>
            <a:endParaRPr lang="en-US" dirty="0" smtClean="0"/>
          </a:p>
        </p:txBody>
      </p:sp>
      <p:pic>
        <p:nvPicPr>
          <p:cNvPr id="5" name="Content Placeholder 4" descr="Dorsal and Ventral 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290" y="1600200"/>
            <a:ext cx="3454419" cy="4525963"/>
          </a:xfrm>
        </p:spPr>
      </p:pic>
    </p:spTree>
    <p:extLst>
      <p:ext uri="{BB962C8B-B14F-4D97-AF65-F5344CB8AC3E}">
        <p14:creationId xmlns:p14="http://schemas.microsoft.com/office/powerpoint/2010/main" val="1177448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Abdominal Cavity</a:t>
            </a:r>
          </a:p>
          <a:p>
            <a:pPr lvl="1"/>
            <a:r>
              <a:rPr lang="en-US" dirty="0" smtClean="0"/>
              <a:t>Contains the stomach, intestines, spleen, liver, and other organs</a:t>
            </a:r>
            <a:endParaRPr lang="en-US" dirty="0"/>
          </a:p>
        </p:txBody>
      </p:sp>
      <p:pic>
        <p:nvPicPr>
          <p:cNvPr id="5" name="Content Placeholder 4" descr="Dorsal and Ventral 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290" y="1600200"/>
            <a:ext cx="3454419" cy="4525963"/>
          </a:xfrm>
        </p:spPr>
      </p:pic>
    </p:spTree>
    <p:extLst>
      <p:ext uri="{BB962C8B-B14F-4D97-AF65-F5344CB8AC3E}">
        <p14:creationId xmlns:p14="http://schemas.microsoft.com/office/powerpoint/2010/main" val="36651250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Pelvic Cavity</a:t>
            </a:r>
          </a:p>
          <a:p>
            <a:pPr lvl="1"/>
            <a:r>
              <a:rPr lang="en-US" dirty="0" smtClean="0"/>
              <a:t>Lies in the bony pelvis</a:t>
            </a:r>
          </a:p>
          <a:p>
            <a:pPr lvl="1"/>
            <a:r>
              <a:rPr lang="en-US" dirty="0" smtClean="0"/>
              <a:t>Contains the bladder, some reproductive organs, and the rectum</a:t>
            </a:r>
          </a:p>
        </p:txBody>
      </p:sp>
      <p:pic>
        <p:nvPicPr>
          <p:cNvPr id="5" name="Content Placeholder 4" descr="Dorsal and Ventral Body Caviti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290" y="1600200"/>
            <a:ext cx="3454419" cy="4525963"/>
          </a:xfrm>
        </p:spPr>
      </p:pic>
    </p:spTree>
    <p:extLst>
      <p:ext uri="{BB962C8B-B14F-4D97-AF65-F5344CB8AC3E}">
        <p14:creationId xmlns:p14="http://schemas.microsoft.com/office/powerpoint/2010/main" val="3380555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Orbital Cavity</a:t>
            </a:r>
          </a:p>
          <a:p>
            <a:pPr lvl="1"/>
            <a:r>
              <a:rPr lang="en-US" dirty="0" smtClean="0"/>
              <a:t>In the skull</a:t>
            </a:r>
          </a:p>
          <a:p>
            <a:pPr lvl="1"/>
            <a:r>
              <a:rPr lang="en-US" dirty="0" smtClean="0"/>
              <a:t>House the eyes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 descr="http://www.brazoria-county.com/sheriff/images/jpg/id/skull/AnteriorSkull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419475" cy="5133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75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Nasal Cavity</a:t>
            </a:r>
          </a:p>
          <a:p>
            <a:pPr lvl="1"/>
            <a:r>
              <a:rPr lang="en-US" dirty="0" smtClean="0"/>
              <a:t>Found in the skull (within and posterior to nose)</a:t>
            </a:r>
          </a:p>
          <a:p>
            <a:pPr lvl="1"/>
            <a:r>
              <a:rPr lang="en-US" dirty="0" smtClean="0"/>
              <a:t>Part of the respiratory passageways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http://www.brazoria-county.com/sheriff/images/jpg/id/skull/AnteriorSkull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19200"/>
            <a:ext cx="3419475" cy="5133975"/>
          </a:xfrm>
          <a:prstGeom prst="rect">
            <a:avLst/>
          </a:prstGeom>
          <a:noFill/>
        </p:spPr>
      </p:pic>
      <p:pic>
        <p:nvPicPr>
          <p:cNvPr id="112644" name="Picture 4" descr="http://www.askdrshah.com/images/nasal_poly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3406775" cy="2153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2540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Oral Cavity</a:t>
            </a:r>
          </a:p>
          <a:p>
            <a:pPr lvl="1"/>
            <a:r>
              <a:rPr lang="en-US" dirty="0" smtClean="0"/>
              <a:t>Mouth</a:t>
            </a:r>
          </a:p>
          <a:p>
            <a:pPr lvl="1"/>
            <a:r>
              <a:rPr lang="en-US" dirty="0" smtClean="0"/>
              <a:t>Contains teeth and tongue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 descr="http://anatomy.med.umich.edu/surface/head_neck/oral_cavit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6002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3386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Middle Ear Cavities</a:t>
            </a:r>
          </a:p>
          <a:p>
            <a:pPr lvl="1"/>
            <a:r>
              <a:rPr lang="en-US" dirty="0" smtClean="0"/>
              <a:t>Carved into the skull</a:t>
            </a:r>
          </a:p>
          <a:p>
            <a:pPr lvl="1"/>
            <a:r>
              <a:rPr lang="en-US" dirty="0" smtClean="0"/>
              <a:t>Lie just medial to the eardrums.</a:t>
            </a:r>
          </a:p>
          <a:p>
            <a:pPr lvl="1"/>
            <a:r>
              <a:rPr lang="en-US" dirty="0" smtClean="0"/>
              <a:t>Contain tiny bones that transmit sound vibrations to the hearing receptors in the inner ear.</a:t>
            </a:r>
            <a:endParaRPr lang="en-US" dirty="0"/>
          </a:p>
        </p:txBody>
      </p:sp>
      <p:pic>
        <p:nvPicPr>
          <p:cNvPr id="108546" name="Picture 2" descr="http://medweb.cf.ac.uk/otoscopy/images/EarAna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33800"/>
            <a:ext cx="4015740" cy="28683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170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Microscopic Anatomy</a:t>
            </a:r>
          </a:p>
          <a:p>
            <a:pPr lvl="1"/>
            <a:r>
              <a:rPr lang="en-US" dirty="0" smtClean="0"/>
              <a:t>Study of the body structures that are too small to be seen with the naked eye.</a:t>
            </a:r>
            <a:endParaRPr lang="en-US" dirty="0"/>
          </a:p>
        </p:txBody>
      </p:sp>
      <p:pic>
        <p:nvPicPr>
          <p:cNvPr id="185346" name="Picture 2" descr="http://singularityhub.com/wp-content/uploads/2008/08/red-blood-cell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3429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521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Principle of </a:t>
            </a:r>
            <a:r>
              <a:rPr lang="en-US" dirty="0" err="1" smtClean="0"/>
              <a:t>complementarity</a:t>
            </a:r>
            <a:r>
              <a:rPr lang="en-US" dirty="0" smtClean="0"/>
              <a:t> of structure and function</a:t>
            </a:r>
          </a:p>
          <a:p>
            <a:pPr lvl="1"/>
            <a:r>
              <a:rPr lang="en-US" dirty="0" smtClean="0"/>
              <a:t>What a structure can do depends on its specific form!</a:t>
            </a:r>
          </a:p>
          <a:p>
            <a:pPr lvl="2"/>
            <a:r>
              <a:rPr lang="en-US" dirty="0" smtClean="0"/>
              <a:t>Bones can support because they contain hard mineral deposits</a:t>
            </a:r>
          </a:p>
          <a:p>
            <a:pPr lvl="2"/>
            <a:r>
              <a:rPr lang="en-US" dirty="0" smtClean="0"/>
              <a:t>Blood flows in one direction in the heart because of the valves.</a:t>
            </a:r>
            <a:endParaRPr lang="en-US" dirty="0"/>
          </a:p>
        </p:txBody>
      </p:sp>
      <p:pic>
        <p:nvPicPr>
          <p:cNvPr id="183298" name="Picture 2" descr="http://dogblog.dogster.com/uploads/2010/04/dog-b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2438400" cy="1433779"/>
          </a:xfrm>
          <a:prstGeom prst="rect">
            <a:avLst/>
          </a:prstGeom>
          <a:noFill/>
        </p:spPr>
      </p:pic>
      <p:pic>
        <p:nvPicPr>
          <p:cNvPr id="183300" name="Picture 4" descr="http://www.capitalhealth.ca/NR/rdonlyres/ecixqcmidof5tmze7mfxy3kp2koehnsvv7kvsxndcvrafvawq6t5efckr37sddvlsddut427vw4abixkl62g7qwfhgh/heart_valv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143000"/>
            <a:ext cx="1676400" cy="1575816"/>
          </a:xfrm>
          <a:prstGeom prst="rect">
            <a:avLst/>
          </a:prstGeom>
          <a:noFill/>
        </p:spPr>
      </p:pic>
      <p:pic>
        <p:nvPicPr>
          <p:cNvPr id="183302" name="Picture 6" descr="http://img.tomshardware.com/us/2005/05/04/building_your_dream_notebook/screwdri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76799"/>
            <a:ext cx="1828800" cy="1837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25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Levels of Organization:</a:t>
            </a:r>
          </a:p>
          <a:p>
            <a:pPr lvl="1"/>
            <a:r>
              <a:rPr lang="en-US" dirty="0" smtClean="0"/>
              <a:t>Atom </a:t>
            </a:r>
            <a:r>
              <a:rPr lang="en-US" dirty="0" smtClean="0">
                <a:sym typeface="Wingdings" pitchFamily="2" charset="2"/>
              </a:rPr>
              <a:t> Molecule  Organelle  Cell  Tissue  Organ  Organ System  Organism</a:t>
            </a:r>
          </a:p>
          <a:p>
            <a:pPr lvl="1">
              <a:buNone/>
            </a:pPr>
            <a:endParaRPr lang="en-US" dirty="0"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Carbon  Sugar  Mitochondria  Muscle Cell  Muscle  Stomach  Digestive  Human</a:t>
            </a:r>
            <a:endParaRPr lang="en-US" dirty="0"/>
          </a:p>
        </p:txBody>
      </p:sp>
      <p:pic>
        <p:nvPicPr>
          <p:cNvPr id="181250" name="Picture 2" descr="http://www.biologycorner.com/anatomy/images/levels_of_organiz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9326" y="2209800"/>
            <a:ext cx="2971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9682" name="Picture 2" descr="http://academic.kellogg.edu/herbrandsonc/bio201_mckinley/chap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620000" cy="436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841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Overview of A &amp;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Tissue</a:t>
            </a:r>
          </a:p>
          <a:p>
            <a:pPr lvl="1"/>
            <a:r>
              <a:rPr lang="en-US" dirty="0" smtClean="0"/>
              <a:t>A group of similar cells that have a common function</a:t>
            </a:r>
            <a:endParaRPr lang="en-US" dirty="0"/>
          </a:p>
        </p:txBody>
      </p:sp>
      <p:pic>
        <p:nvPicPr>
          <p:cNvPr id="179202" name="Picture 2" descr="http://www.technion.ac.il/~mdcourse/274203/slides/Connective%20%20Tissue/4-Adipose%20Tissue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581400"/>
            <a:ext cx="2688167" cy="2016125"/>
          </a:xfrm>
          <a:prstGeom prst="rect">
            <a:avLst/>
          </a:prstGeom>
          <a:noFill/>
        </p:spPr>
      </p:pic>
      <p:pic>
        <p:nvPicPr>
          <p:cNvPr id="179204" name="Picture 4" descr="http://clcpages.clcillinois.edu/home/bio567/pages/newtissues/Skeletal%20muscle%20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819400"/>
            <a:ext cx="2438400" cy="1828800"/>
          </a:xfrm>
          <a:prstGeom prst="rect">
            <a:avLst/>
          </a:prstGeom>
          <a:noFill/>
        </p:spPr>
      </p:pic>
      <p:pic>
        <p:nvPicPr>
          <p:cNvPr id="179206" name="Picture 6" descr="http://medicalimages.allrefer.com/large/bone-tiss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57270"/>
            <a:ext cx="2457450" cy="1814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475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1002</Words>
  <Application>Microsoft Office PowerPoint</Application>
  <PresentationFormat>On-screen Show (4:3)</PresentationFormat>
  <Paragraphs>220</Paragraphs>
  <Slides>46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Chapter 1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 Overview of A &amp; P</vt:lpstr>
      <vt:lpstr>Anatomical Position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Body Sections and Directional Terms</vt:lpstr>
      <vt:lpstr>Regional Terms</vt:lpstr>
      <vt:lpstr>Regional Terms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  <vt:lpstr>Body Cavities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LWHS</dc:creator>
  <cp:lastModifiedBy>LWHS</cp:lastModifiedBy>
  <cp:revision>1</cp:revision>
  <dcterms:created xsi:type="dcterms:W3CDTF">2013-05-21T17:23:19Z</dcterms:created>
  <dcterms:modified xsi:type="dcterms:W3CDTF">2013-05-21T17:30:44Z</dcterms:modified>
</cp:coreProperties>
</file>