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98A94-4EF9-4DD3-93FB-68B2F7279769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0C50E-89AA-494B-A7AC-080D6D9DC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32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81CE0-B5D1-4686-A434-B87CD2B5A3D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81CE0-B5D1-4686-A434-B87CD2B5A3D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81CE0-B5D1-4686-A434-B87CD2B5A3D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81CE0-B5D1-4686-A434-B87CD2B5A3D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81CE0-B5D1-4686-A434-B87CD2B5A3D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81CE0-B5D1-4686-A434-B87CD2B5A3D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81CE0-B5D1-4686-A434-B87CD2B5A3D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81CE0-B5D1-4686-A434-B87CD2B5A3D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81CE0-B5D1-4686-A434-B87CD2B5A3D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81CE0-B5D1-4686-A434-B87CD2B5A3D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81CE0-B5D1-4686-A434-B87CD2B5A3D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81CE0-B5D1-4686-A434-B87CD2B5A3D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81CE0-B5D1-4686-A434-B87CD2B5A3D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81CE0-B5D1-4686-A434-B87CD2B5A3D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81CE0-B5D1-4686-A434-B87CD2B5A3D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81CE0-B5D1-4686-A434-B87CD2B5A3D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81CE0-B5D1-4686-A434-B87CD2B5A3D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81CE0-B5D1-4686-A434-B87CD2B5A3D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81CE0-B5D1-4686-A434-B87CD2B5A3D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81CE0-B5D1-4686-A434-B87CD2B5A3D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81CE0-B5D1-4686-A434-B87CD2B5A3D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8FF1-CA45-4B86-A66E-24E40488C2BD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7E6B-5B94-4623-9D3E-41DC4C2BA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85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8FF1-CA45-4B86-A66E-24E40488C2BD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7E6B-5B94-4623-9D3E-41DC4C2BA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09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8FF1-CA45-4B86-A66E-24E40488C2BD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7E6B-5B94-4623-9D3E-41DC4C2BA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77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8FF1-CA45-4B86-A66E-24E40488C2BD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7E6B-5B94-4623-9D3E-41DC4C2BA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84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8FF1-CA45-4B86-A66E-24E40488C2BD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7E6B-5B94-4623-9D3E-41DC4C2BA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319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8FF1-CA45-4B86-A66E-24E40488C2BD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7E6B-5B94-4623-9D3E-41DC4C2BA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68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8FF1-CA45-4B86-A66E-24E40488C2BD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7E6B-5B94-4623-9D3E-41DC4C2BA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21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8FF1-CA45-4B86-A66E-24E40488C2BD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7E6B-5B94-4623-9D3E-41DC4C2BA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19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8FF1-CA45-4B86-A66E-24E40488C2BD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7E6B-5B94-4623-9D3E-41DC4C2BA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44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8FF1-CA45-4B86-A66E-24E40488C2BD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7E6B-5B94-4623-9D3E-41DC4C2BA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061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8FF1-CA45-4B86-A66E-24E40488C2BD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7E6B-5B94-4623-9D3E-41DC4C2BA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70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38FF1-CA45-4B86-A66E-24E40488C2BD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77E6B-5B94-4623-9D3E-41DC4C2BA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13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Muscles of the Human Body!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Head and Neck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308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-06LateralMuscles_UN.jpg"/>
          <p:cNvPicPr>
            <a:picLocks noChangeAspect="1"/>
          </p:cNvPicPr>
          <p:nvPr/>
        </p:nvPicPr>
        <p:blipFill>
          <a:blip r:embed="rId3" cstate="print"/>
          <a:srcRect l="20839" r="22662" b="5992"/>
          <a:stretch>
            <a:fillRect/>
          </a:stretch>
        </p:blipFill>
        <p:spPr>
          <a:xfrm>
            <a:off x="1371600" y="1905000"/>
            <a:ext cx="3505200" cy="44684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Orbicularis</a:t>
            </a:r>
            <a:r>
              <a:rPr lang="en-US" dirty="0" smtClean="0"/>
              <a:t> </a:t>
            </a:r>
            <a:r>
              <a:rPr lang="en-US" dirty="0" err="1" smtClean="0"/>
              <a:t>Oris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1219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Closes Lips; purses and protrudes lips; kissing and whistling muscle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38200" y="3886200"/>
            <a:ext cx="91440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http://eatingbirdfood.files.wordpress.com/2009/07/img_129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1" r="12493"/>
          <a:stretch/>
        </p:blipFill>
        <p:spPr bwMode="auto">
          <a:xfrm>
            <a:off x="5105400" y="2091519"/>
            <a:ext cx="3374571" cy="396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073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Mentalis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066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Protrudes lower lip; wrinkles chin</a:t>
            </a:r>
            <a:endParaRPr lang="en-US" dirty="0"/>
          </a:p>
        </p:txBody>
      </p:sp>
      <p:pic>
        <p:nvPicPr>
          <p:cNvPr id="4" name="Picture 3" descr="10-06LateralMuscles_UN.jpg"/>
          <p:cNvPicPr>
            <a:picLocks noChangeAspect="1"/>
          </p:cNvPicPr>
          <p:nvPr/>
        </p:nvPicPr>
        <p:blipFill>
          <a:blip r:embed="rId3" cstate="print"/>
          <a:srcRect l="20839" r="22662" b="5992"/>
          <a:stretch>
            <a:fillRect/>
          </a:stretch>
        </p:blipFill>
        <p:spPr>
          <a:xfrm>
            <a:off x="1371600" y="1905000"/>
            <a:ext cx="3505200" cy="446843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914400" y="4419600"/>
            <a:ext cx="91440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http://www.blakeketchum.com/images/anatomy/mentalisFro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514600"/>
            <a:ext cx="2616542" cy="348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149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Buccinator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219200"/>
            <a:ext cx="4419600" cy="3124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Compresses cheek, as in whistling and sucking, well developed in nursing infants.  Holds food between teeth during chewing</a:t>
            </a:r>
            <a:endParaRPr lang="en-US" dirty="0"/>
          </a:p>
        </p:txBody>
      </p:sp>
      <p:pic>
        <p:nvPicPr>
          <p:cNvPr id="4" name="Picture 3" descr="10-06LateralMuscles_UN.jpg"/>
          <p:cNvPicPr>
            <a:picLocks noChangeAspect="1"/>
          </p:cNvPicPr>
          <p:nvPr/>
        </p:nvPicPr>
        <p:blipFill>
          <a:blip r:embed="rId3" cstate="print"/>
          <a:srcRect l="20839" r="22662" b="5992"/>
          <a:stretch>
            <a:fillRect/>
          </a:stretch>
        </p:blipFill>
        <p:spPr>
          <a:xfrm>
            <a:off x="1371600" y="1905000"/>
            <a:ext cx="3505200" cy="446843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2971800" y="4191000"/>
            <a:ext cx="175260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http://cdn.womensunitedonline.com/articles/2010/09/baby-bott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495800"/>
            <a:ext cx="3093256" cy="207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522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Platysma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219200"/>
            <a:ext cx="3733800" cy="4906963"/>
          </a:xfrm>
        </p:spPr>
        <p:txBody>
          <a:bodyPr/>
          <a:lstStyle/>
          <a:p>
            <a:r>
              <a:rPr lang="en-US" dirty="0" smtClean="0"/>
              <a:t>Helps depress mandible; pulls lower lip back and down (produces downward sag of mouth; tenses skin of neck (during shaving)</a:t>
            </a:r>
            <a:endParaRPr lang="en-US" dirty="0"/>
          </a:p>
        </p:txBody>
      </p:sp>
      <p:pic>
        <p:nvPicPr>
          <p:cNvPr id="4" name="Picture 3" descr="10-06LateralMuscles_UN.jpg"/>
          <p:cNvPicPr>
            <a:picLocks noChangeAspect="1"/>
          </p:cNvPicPr>
          <p:nvPr/>
        </p:nvPicPr>
        <p:blipFill>
          <a:blip r:embed="rId3" cstate="print"/>
          <a:srcRect l="20839" r="22662" b="5992"/>
          <a:stretch>
            <a:fillRect/>
          </a:stretch>
        </p:blipFill>
        <p:spPr>
          <a:xfrm>
            <a:off x="1371600" y="1905000"/>
            <a:ext cx="3505200" cy="446843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1828800" y="5638800"/>
            <a:ext cx="990600" cy="152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319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Platysma</a:t>
            </a:r>
            <a:endParaRPr lang="en-US" dirty="0"/>
          </a:p>
        </p:txBody>
      </p:sp>
      <p:pic>
        <p:nvPicPr>
          <p:cNvPr id="12290" name="Picture 2" descr="http://www.dreamstime.com/man-shaving-neck-thumb176198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28384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thr3.pgmcdn.net/sites/default/files/imagecache/thumbnail_570x321/2012/02/Snow_White_and_Huntsman_Kristen_Stewart_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7"/>
          <a:stretch/>
        </p:blipFill>
        <p:spPr bwMode="auto">
          <a:xfrm>
            <a:off x="4267200" y="2148320"/>
            <a:ext cx="4404405" cy="356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704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-06LateralMuscles_UN.jpg"/>
          <p:cNvPicPr>
            <a:picLocks noChangeAspect="1"/>
          </p:cNvPicPr>
          <p:nvPr/>
        </p:nvPicPr>
        <p:blipFill>
          <a:blip r:embed="rId3" cstate="print"/>
          <a:srcRect l="20839" r="22662" b="5992"/>
          <a:stretch>
            <a:fillRect/>
          </a:stretch>
        </p:blipFill>
        <p:spPr>
          <a:xfrm>
            <a:off x="1371600" y="1905000"/>
            <a:ext cx="3505200" cy="44684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Masseter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219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Prime mover of jaw closure; Elevates mandible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600200" y="4495800"/>
            <a:ext cx="1295400" cy="914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 descr="http://arewestillcool.com/wp-content/uploads/2011/11/total-recall-arnold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5" r="16531"/>
          <a:stretch/>
        </p:blipFill>
        <p:spPr bwMode="auto">
          <a:xfrm>
            <a:off x="5257800" y="2832932"/>
            <a:ext cx="3396343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152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-06LateralMuscles_UN.jpg"/>
          <p:cNvPicPr>
            <a:picLocks noChangeAspect="1"/>
          </p:cNvPicPr>
          <p:nvPr/>
        </p:nvPicPr>
        <p:blipFill>
          <a:blip r:embed="rId3" cstate="print"/>
          <a:srcRect l="20839" r="22662" b="5992"/>
          <a:stretch>
            <a:fillRect/>
          </a:stretch>
        </p:blipFill>
        <p:spPr>
          <a:xfrm>
            <a:off x="1371600" y="1905000"/>
            <a:ext cx="3505200" cy="44684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Temporalis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990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Synergist to </a:t>
            </a:r>
            <a:r>
              <a:rPr lang="en-US" dirty="0" err="1" smtClean="0"/>
              <a:t>masseter</a:t>
            </a:r>
            <a:r>
              <a:rPr lang="en-US" dirty="0" smtClean="0"/>
              <a:t>; Elevates mandible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200400" y="2438400"/>
            <a:ext cx="533400" cy="762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 descr="http://www.nativeremedies.com/media/wysiwyg/ailments/nr/ailmentPhotoBruxis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25486"/>
            <a:ext cx="3048000" cy="357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153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-08aSwallowMuscle_UN.jpg"/>
          <p:cNvPicPr>
            <a:picLocks noChangeAspect="1"/>
          </p:cNvPicPr>
          <p:nvPr/>
        </p:nvPicPr>
        <p:blipFill>
          <a:blip r:embed="rId3" cstate="print"/>
          <a:srcRect l="20603" r="24167" b="5714"/>
          <a:stretch>
            <a:fillRect/>
          </a:stretch>
        </p:blipFill>
        <p:spPr>
          <a:xfrm>
            <a:off x="1143000" y="2310024"/>
            <a:ext cx="3276600" cy="40505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Digastric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14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Open mouth (depress mandible); elevates hyoid</a:t>
            </a:r>
            <a:endParaRPr lang="en-US" dirty="0"/>
          </a:p>
        </p:txBody>
      </p:sp>
      <p:pic>
        <p:nvPicPr>
          <p:cNvPr id="15362" name="Picture 2" descr="http://www.bact.org.nz/fileadmin/clients/bact/images/soulfood/hi_res/tony_open_mou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5"/>
          <a:stretch/>
        </p:blipFill>
        <p:spPr bwMode="auto">
          <a:xfrm>
            <a:off x="5562600" y="2611276"/>
            <a:ext cx="2409825" cy="371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46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-06LateralMuscles_UN.jpg"/>
          <p:cNvPicPr>
            <a:picLocks noChangeAspect="1"/>
          </p:cNvPicPr>
          <p:nvPr/>
        </p:nvPicPr>
        <p:blipFill>
          <a:blip r:embed="rId3" cstate="print"/>
          <a:srcRect l="20839" r="22662" b="5992"/>
          <a:stretch>
            <a:fillRect/>
          </a:stretch>
        </p:blipFill>
        <p:spPr>
          <a:xfrm>
            <a:off x="762000" y="1905000"/>
            <a:ext cx="3505200" cy="44684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Sternocleidomastoid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Prime mover of active head flexion; generally against resistance as when one raises head when lying on their back.  Acting alone: each muscle rotates head toward shoulder on opposite side and tilts (laterally flexes) head to its own side.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>
          <a:xfrm flipH="1">
            <a:off x="2743200" y="4139219"/>
            <a:ext cx="1524000" cy="50898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8203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Sternocleidomastoid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://mirasalonandspa.files.wordpress.com/2012/04/pilates-pictur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1446703"/>
            <a:ext cx="6257925" cy="471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801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Frontalis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762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Raises eyebrows, wrinkles forehead</a:t>
            </a:r>
            <a:endParaRPr lang="en-US" dirty="0"/>
          </a:p>
        </p:txBody>
      </p:sp>
      <p:pic>
        <p:nvPicPr>
          <p:cNvPr id="4" name="Picture 3" descr="10-06LateralMuscles_UN.jpg"/>
          <p:cNvPicPr>
            <a:picLocks noChangeAspect="1"/>
          </p:cNvPicPr>
          <p:nvPr/>
        </p:nvPicPr>
        <p:blipFill>
          <a:blip r:embed="rId3" cstate="print"/>
          <a:srcRect l="20839" r="22662" b="5992"/>
          <a:stretch>
            <a:fillRect/>
          </a:stretch>
        </p:blipFill>
        <p:spPr>
          <a:xfrm>
            <a:off x="1371600" y="1905000"/>
            <a:ext cx="3505200" cy="446843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1066800" y="2209800"/>
            <a:ext cx="91440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bbc.co.uk/comedy/content/images/2007/09/19/paulwhitehouse5_396x22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3" r="11112"/>
          <a:stretch/>
        </p:blipFill>
        <p:spPr bwMode="auto">
          <a:xfrm>
            <a:off x="5562600" y="3048000"/>
            <a:ext cx="3160388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581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Scalenes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66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Elevates first two ribs (aids in inspiration). Flex and rotate neck</a:t>
            </a:r>
            <a:endParaRPr lang="en-US" dirty="0"/>
          </a:p>
        </p:txBody>
      </p:sp>
      <p:pic>
        <p:nvPicPr>
          <p:cNvPr id="4" name="Picture 3" descr="10-09_NeckHead_1_UN.jpg"/>
          <p:cNvPicPr>
            <a:picLocks noChangeAspect="1"/>
          </p:cNvPicPr>
          <p:nvPr/>
        </p:nvPicPr>
        <p:blipFill>
          <a:blip r:embed="rId3" cstate="print"/>
          <a:srcRect r="51535" b="68512"/>
          <a:stretch>
            <a:fillRect/>
          </a:stretch>
        </p:blipFill>
        <p:spPr>
          <a:xfrm>
            <a:off x="457200" y="2819400"/>
            <a:ext cx="3909698" cy="328991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3429000" y="3429000"/>
            <a:ext cx="228600" cy="1524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124200" y="3429000"/>
            <a:ext cx="533400" cy="1066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819400" y="3429000"/>
            <a:ext cx="838200" cy="914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0" name="Picture 2" descr="http://epicself.com/wp-content/uploads/2009/02/photo-23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1" r="19952"/>
          <a:stretch/>
        </p:blipFill>
        <p:spPr bwMode="auto">
          <a:xfrm>
            <a:off x="5029200" y="2524125"/>
            <a:ext cx="2917371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1637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Splenius – </a:t>
            </a:r>
            <a:r>
              <a:rPr lang="en-US" dirty="0" err="1" smtClean="0"/>
              <a:t>Capitis</a:t>
            </a:r>
            <a:r>
              <a:rPr lang="en-US" dirty="0" smtClean="0"/>
              <a:t> &amp; </a:t>
            </a:r>
            <a:r>
              <a:rPr lang="en-US" dirty="0" err="1" smtClean="0"/>
              <a:t>Cervicis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209800"/>
          </a:xfrm>
        </p:spPr>
        <p:txBody>
          <a:bodyPr/>
          <a:lstStyle/>
          <a:p>
            <a:r>
              <a:rPr lang="en-US" dirty="0" smtClean="0"/>
              <a:t>Act as a group to extend or hyperextend the head.  When active on one side, head is rotated and bent laterally toward the same side</a:t>
            </a:r>
            <a:endParaRPr lang="en-US" dirty="0"/>
          </a:p>
        </p:txBody>
      </p:sp>
      <p:pic>
        <p:nvPicPr>
          <p:cNvPr id="4" name="Picture 3" descr="10-09_NeckHead_1_UN.jpg"/>
          <p:cNvPicPr>
            <a:picLocks noChangeAspect="1"/>
          </p:cNvPicPr>
          <p:nvPr/>
        </p:nvPicPr>
        <p:blipFill>
          <a:blip r:embed="rId3" cstate="print"/>
          <a:srcRect l="54606" t="14434" b="41701"/>
          <a:stretch>
            <a:fillRect/>
          </a:stretch>
        </p:blipFill>
        <p:spPr>
          <a:xfrm>
            <a:off x="1447800" y="3581400"/>
            <a:ext cx="2252708" cy="2819400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13" idx="2"/>
          </p:cNvCxnSpPr>
          <p:nvPr/>
        </p:nvCxnSpPr>
        <p:spPr>
          <a:xfrm>
            <a:off x="952500" y="4075331"/>
            <a:ext cx="723900" cy="42046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5" idx="2"/>
          </p:cNvCxnSpPr>
          <p:nvPr/>
        </p:nvCxnSpPr>
        <p:spPr>
          <a:xfrm flipH="1">
            <a:off x="1676400" y="4380131"/>
            <a:ext cx="1066800" cy="95386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1000" y="34290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Splenius </a:t>
            </a:r>
            <a:r>
              <a:rPr lang="en-US" dirty="0" err="1" smtClean="0"/>
              <a:t>Capitis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09800" y="37338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Splenius </a:t>
            </a:r>
            <a:r>
              <a:rPr lang="en-US" dirty="0" err="1" smtClean="0"/>
              <a:t>Cervicis</a:t>
            </a:r>
            <a:endParaRPr lang="en-US" dirty="0"/>
          </a:p>
        </p:txBody>
      </p:sp>
      <p:pic>
        <p:nvPicPr>
          <p:cNvPr id="18436" name="Picture 4" descr="straightl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37" y="3026322"/>
            <a:ext cx="2447925" cy="366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35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Occipitalis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838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Tenses and retracts scalp (moves it back)</a:t>
            </a:r>
            <a:endParaRPr lang="en-US" dirty="0"/>
          </a:p>
        </p:txBody>
      </p:sp>
      <p:pic>
        <p:nvPicPr>
          <p:cNvPr id="4" name="Picture 3" descr="10-06LateralMuscles_UN.jpg"/>
          <p:cNvPicPr>
            <a:picLocks noChangeAspect="1"/>
          </p:cNvPicPr>
          <p:nvPr/>
        </p:nvPicPr>
        <p:blipFill>
          <a:blip r:embed="rId3" cstate="print"/>
          <a:srcRect l="20839" r="22662" b="5992"/>
          <a:stretch>
            <a:fillRect/>
          </a:stretch>
        </p:blipFill>
        <p:spPr>
          <a:xfrm>
            <a:off x="1371600" y="1905000"/>
            <a:ext cx="3505200" cy="446843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4572000" y="3200400"/>
            <a:ext cx="53340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www.uamshealth.com/upload/images/health%20library/scalp-growt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435" y="3352800"/>
            <a:ext cx="3485415" cy="232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993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-06LateralMuscles_UN.jpg"/>
          <p:cNvPicPr>
            <a:picLocks noChangeAspect="1"/>
          </p:cNvPicPr>
          <p:nvPr/>
        </p:nvPicPr>
        <p:blipFill>
          <a:blip r:embed="rId3" cstate="print"/>
          <a:srcRect l="20839" r="22662" b="5992"/>
          <a:stretch>
            <a:fillRect/>
          </a:stretch>
        </p:blipFill>
        <p:spPr>
          <a:xfrm>
            <a:off x="1371600" y="1905000"/>
            <a:ext cx="3505200" cy="44684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Orbicularis</a:t>
            </a:r>
            <a:r>
              <a:rPr lang="en-US" dirty="0" smtClean="0"/>
              <a:t> </a:t>
            </a:r>
            <a:r>
              <a:rPr lang="en-US" dirty="0" err="1" smtClean="0"/>
              <a:t>Oculi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838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Blinking of eye; squinting; draws eyebrows down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066800" y="3276600"/>
            <a:ext cx="91440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http://eyetrackingupdate.com/wp-content/uploads/2009/11/iStock_000003706397XSma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939861"/>
            <a:ext cx="3701143" cy="247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544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-06LateralMuscles_UN.jpg"/>
          <p:cNvPicPr>
            <a:picLocks noChangeAspect="1"/>
          </p:cNvPicPr>
          <p:nvPr/>
        </p:nvPicPr>
        <p:blipFill>
          <a:blip r:embed="rId3" cstate="print"/>
          <a:srcRect l="20839" r="22662" b="5992"/>
          <a:stretch>
            <a:fillRect/>
          </a:stretch>
        </p:blipFill>
        <p:spPr>
          <a:xfrm>
            <a:off x="1371600" y="1905000"/>
            <a:ext cx="3505200" cy="44684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Zygomaticus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1295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Raises lateral corners of mouth upwards; smiling muscle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066800" y="4191000"/>
            <a:ext cx="1219200" cy="152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://img2.timeinc.net/health/images/gallery/living/ruin-your-smile-400x4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4384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936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-06LateralMuscles_UN.jpg"/>
          <p:cNvPicPr>
            <a:picLocks noChangeAspect="1"/>
          </p:cNvPicPr>
          <p:nvPr/>
        </p:nvPicPr>
        <p:blipFill>
          <a:blip r:embed="rId3" cstate="print"/>
          <a:srcRect l="20839" r="22662" b="5992"/>
          <a:stretch>
            <a:fillRect/>
          </a:stretch>
        </p:blipFill>
        <p:spPr>
          <a:xfrm>
            <a:off x="1371600" y="1905000"/>
            <a:ext cx="3505200" cy="44684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Risorius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637"/>
            <a:ext cx="8229600" cy="11731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Draws corner of lip laterally; synergist of </a:t>
            </a:r>
            <a:r>
              <a:rPr lang="en-US" dirty="0" err="1" smtClean="0"/>
              <a:t>zygomaticus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362200" y="4572000"/>
            <a:ext cx="0" cy="1066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http://www.mockpaperscissors.com/blog/wp-content/uploads/2007/11/chimpy-frow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74566"/>
            <a:ext cx="3248025" cy="253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773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Levator </a:t>
            </a:r>
            <a:r>
              <a:rPr lang="en-US" dirty="0" err="1" smtClean="0"/>
              <a:t>Labii</a:t>
            </a:r>
            <a:r>
              <a:rPr lang="en-US" dirty="0" smtClean="0"/>
              <a:t> </a:t>
            </a:r>
            <a:r>
              <a:rPr lang="en-US" dirty="0" err="1" smtClean="0"/>
              <a:t>Superioris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Elevates upper lip</a:t>
            </a:r>
            <a:endParaRPr lang="en-US" dirty="0"/>
          </a:p>
        </p:txBody>
      </p:sp>
      <p:pic>
        <p:nvPicPr>
          <p:cNvPr id="4" name="Picture 3" descr="10-06LateralMuscles_UN.jpg"/>
          <p:cNvPicPr>
            <a:picLocks noChangeAspect="1"/>
          </p:cNvPicPr>
          <p:nvPr/>
        </p:nvPicPr>
        <p:blipFill>
          <a:blip r:embed="rId3" cstate="print"/>
          <a:srcRect l="20839" r="22662" b="5992"/>
          <a:stretch>
            <a:fillRect/>
          </a:stretch>
        </p:blipFill>
        <p:spPr>
          <a:xfrm>
            <a:off x="1371600" y="1905000"/>
            <a:ext cx="3505200" cy="446843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838200" y="4114800"/>
            <a:ext cx="1143000" cy="76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 descr="http://mperkins55.files.wordpress.com/2010/03/disgust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09800"/>
            <a:ext cx="2590800" cy="390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21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Depressor </a:t>
            </a:r>
            <a:r>
              <a:rPr lang="en-US" dirty="0" err="1" smtClean="0"/>
              <a:t>Labii</a:t>
            </a:r>
            <a:r>
              <a:rPr lang="en-US" dirty="0" smtClean="0"/>
              <a:t> </a:t>
            </a:r>
            <a:r>
              <a:rPr lang="en-US" dirty="0" err="1" smtClean="0"/>
              <a:t>Inferioris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Draws lower lip downward, as in a pout</a:t>
            </a:r>
            <a:endParaRPr lang="en-US" dirty="0"/>
          </a:p>
        </p:txBody>
      </p:sp>
      <p:pic>
        <p:nvPicPr>
          <p:cNvPr id="4" name="Picture 3" descr="10-06LateralMuscles_UN.jpg"/>
          <p:cNvPicPr>
            <a:picLocks noChangeAspect="1"/>
          </p:cNvPicPr>
          <p:nvPr/>
        </p:nvPicPr>
        <p:blipFill>
          <a:blip r:embed="rId3" cstate="print"/>
          <a:srcRect l="20839" r="22662" b="5992"/>
          <a:stretch>
            <a:fillRect/>
          </a:stretch>
        </p:blipFill>
        <p:spPr>
          <a:xfrm>
            <a:off x="1371600" y="1905000"/>
            <a:ext cx="3505200" cy="446843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1981200" y="4953000"/>
            <a:ext cx="76200" cy="914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http://farm3.staticflickr.com/2463/3969605085_30f715563e_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590800"/>
            <a:ext cx="2663825" cy="355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27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-06LateralMuscles_UN.jpg"/>
          <p:cNvPicPr>
            <a:picLocks noChangeAspect="1"/>
          </p:cNvPicPr>
          <p:nvPr/>
        </p:nvPicPr>
        <p:blipFill>
          <a:blip r:embed="rId3" cstate="print"/>
          <a:srcRect l="20839" r="22662" b="5992"/>
          <a:stretch>
            <a:fillRect/>
          </a:stretch>
        </p:blipFill>
        <p:spPr>
          <a:xfrm>
            <a:off x="1371600" y="1905000"/>
            <a:ext cx="3505200" cy="44684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Depressor </a:t>
            </a:r>
            <a:r>
              <a:rPr lang="en-US" dirty="0" err="1" smtClean="0"/>
              <a:t>Anguli</a:t>
            </a:r>
            <a:r>
              <a:rPr lang="en-US" dirty="0" smtClean="0"/>
              <a:t> </a:t>
            </a:r>
            <a:r>
              <a:rPr lang="en-US" dirty="0" err="1" smtClean="0"/>
              <a:t>Oris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Draws corners of mouth downwards and laterally (“tragedy mask” grimace)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209800" y="4953000"/>
            <a:ext cx="152400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http://behance.vo.llnwd.net/profiles15/431911/projects/3381377/cc639b283cbae99ecef1fedea945148a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36"/>
          <a:stretch/>
        </p:blipFill>
        <p:spPr bwMode="auto">
          <a:xfrm>
            <a:off x="5210875" y="2682722"/>
            <a:ext cx="3489077" cy="302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727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303</Words>
  <Application>Microsoft Office PowerPoint</Application>
  <PresentationFormat>On-screen Show (4:3)</PresentationFormat>
  <Paragraphs>63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Muscles of the Human Body!</vt:lpstr>
      <vt:lpstr>Frontalis</vt:lpstr>
      <vt:lpstr>Occipitalis</vt:lpstr>
      <vt:lpstr>Orbicularis Oculi</vt:lpstr>
      <vt:lpstr>Zygomaticus</vt:lpstr>
      <vt:lpstr>Risorius</vt:lpstr>
      <vt:lpstr>Levator Labii Superioris</vt:lpstr>
      <vt:lpstr>Depressor Labii Inferioris</vt:lpstr>
      <vt:lpstr>Depressor Anguli Oris</vt:lpstr>
      <vt:lpstr>Orbicularis Oris</vt:lpstr>
      <vt:lpstr>Mentalis</vt:lpstr>
      <vt:lpstr>Buccinator</vt:lpstr>
      <vt:lpstr>Platysma</vt:lpstr>
      <vt:lpstr>Platysma</vt:lpstr>
      <vt:lpstr>Masseter</vt:lpstr>
      <vt:lpstr>Temporalis</vt:lpstr>
      <vt:lpstr>Digastric</vt:lpstr>
      <vt:lpstr>Sternocleidomastoid</vt:lpstr>
      <vt:lpstr>Sternocleidomastoid</vt:lpstr>
      <vt:lpstr>Scalenes</vt:lpstr>
      <vt:lpstr>Splenius – Capitis &amp; Cervicis</vt:lpstr>
    </vt:vector>
  </TitlesOfParts>
  <Company>LWHS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Muscles of the Human Body!</dc:title>
  <dc:creator>Samantha Taylor</dc:creator>
  <cp:lastModifiedBy>Samantha Taylor</cp:lastModifiedBy>
  <cp:revision>1</cp:revision>
  <dcterms:created xsi:type="dcterms:W3CDTF">2013-10-18T14:51:20Z</dcterms:created>
  <dcterms:modified xsi:type="dcterms:W3CDTF">2013-10-18T14:53:07Z</dcterms:modified>
</cp:coreProperties>
</file>