
<file path=[Content_Types].xml><?xml version="1.0" encoding="utf-8"?>
<Types xmlns="http://schemas.openxmlformats.org/package/2006/content-types">
  <Default Extension="png" ContentType="image/png"/>
  <Default Extension="mov" ContentType="vide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309" r:id="rId3"/>
    <p:sldId id="310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C0B1A-1717-4803-AE8B-7907B540C2DC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58B00-63BF-4E3E-B6F4-338A15B2C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341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81CE0-B5D1-4686-A434-B87CD2B5A3D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81CE0-B5D1-4686-A434-B87CD2B5A3D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81CE0-B5D1-4686-A434-B87CD2B5A3D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81CE0-B5D1-4686-A434-B87CD2B5A3D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81CE0-B5D1-4686-A434-B87CD2B5A3D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81CE0-B5D1-4686-A434-B87CD2B5A3D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81CE0-B5D1-4686-A434-B87CD2B5A3D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81CE0-B5D1-4686-A434-B87CD2B5A3D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81CE0-B5D1-4686-A434-B87CD2B5A3D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81CE0-B5D1-4686-A434-B87CD2B5A3D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81CE0-B5D1-4686-A434-B87CD2B5A3D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81CE0-B5D1-4686-A434-B87CD2B5A3D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81CE0-B5D1-4686-A434-B87CD2B5A3D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81CE0-B5D1-4686-A434-B87CD2B5A3D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81CE0-B5D1-4686-A434-B87CD2B5A3D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81CE0-B5D1-4686-A434-B87CD2B5A3D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91DBD-A544-41AB-AE49-FD0B80510EAD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0E05B-B6E5-4796-9A7E-C197E9F6D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39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91DBD-A544-41AB-AE49-FD0B80510EAD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0E05B-B6E5-4796-9A7E-C197E9F6D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95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91DBD-A544-41AB-AE49-FD0B80510EAD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0E05B-B6E5-4796-9A7E-C197E9F6D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106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91DBD-A544-41AB-AE49-FD0B80510EAD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0E05B-B6E5-4796-9A7E-C197E9F6D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971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91DBD-A544-41AB-AE49-FD0B80510EAD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0E05B-B6E5-4796-9A7E-C197E9F6D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768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91DBD-A544-41AB-AE49-FD0B80510EAD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0E05B-B6E5-4796-9A7E-C197E9F6D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05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91DBD-A544-41AB-AE49-FD0B80510EAD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0E05B-B6E5-4796-9A7E-C197E9F6D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1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91DBD-A544-41AB-AE49-FD0B80510EAD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0E05B-B6E5-4796-9A7E-C197E9F6D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728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91DBD-A544-41AB-AE49-FD0B80510EAD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0E05B-B6E5-4796-9A7E-C197E9F6D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457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91DBD-A544-41AB-AE49-FD0B80510EAD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0E05B-B6E5-4796-9A7E-C197E9F6D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82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91DBD-A544-41AB-AE49-FD0B80510EAD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0E05B-B6E5-4796-9A7E-C197E9F6D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082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91DBD-A544-41AB-AE49-FD0B80510EAD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0E05B-B6E5-4796-9A7E-C197E9F6D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6" Type="http://schemas.openxmlformats.org/officeDocument/2006/relationships/image" Target="../media/image4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Muscles of the Human Body!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Muscles that Move the Thigh, Leg, Ankle, &amp; Toes</a:t>
            </a:r>
          </a:p>
        </p:txBody>
      </p:sp>
    </p:spTree>
    <p:extLst>
      <p:ext uri="{BB962C8B-B14F-4D97-AF65-F5344CB8AC3E}">
        <p14:creationId xmlns:p14="http://schemas.microsoft.com/office/powerpoint/2010/main" val="1095308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-20aPostHipThigh_UN.jpg"/>
          <p:cNvPicPr>
            <a:picLocks noChangeAspect="1"/>
          </p:cNvPicPr>
          <p:nvPr/>
        </p:nvPicPr>
        <p:blipFill>
          <a:blip r:embed="rId3" cstate="print"/>
          <a:srcRect l="27396" t="4969" r="35469" b="6154"/>
          <a:stretch>
            <a:fillRect/>
          </a:stretch>
        </p:blipFill>
        <p:spPr>
          <a:xfrm>
            <a:off x="6629400" y="990600"/>
            <a:ext cx="17526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Hamstrings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(Biceps </a:t>
            </a:r>
            <a:r>
              <a:rPr lang="en-US" dirty="0" err="1" smtClean="0"/>
              <a:t>Femoris</a:t>
            </a:r>
            <a:r>
              <a:rPr lang="en-US" dirty="0" smtClean="0"/>
              <a:t>, </a:t>
            </a:r>
            <a:r>
              <a:rPr lang="en-US" dirty="0" err="1" smtClean="0"/>
              <a:t>Semitendinosus</a:t>
            </a:r>
            <a:r>
              <a:rPr lang="en-US" dirty="0" smtClean="0"/>
              <a:t>, </a:t>
            </a:r>
            <a:r>
              <a:rPr lang="en-US" dirty="0" err="1" smtClean="0"/>
              <a:t>Semimembranosus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1"/>
            <a:ext cx="6019800" cy="2057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Prime movers of thigh extension if knee is extended, prime mover of knee flexion if hip is extended flexes knee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6426200" y="3976255"/>
            <a:ext cx="76200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6743700" y="4876800"/>
            <a:ext cx="76200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7886700" y="3276600"/>
            <a:ext cx="571500" cy="7458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105400" y="4343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Semimembranosus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48300" y="5209461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Semitendinosus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153400" y="2514599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Biceps </a:t>
            </a:r>
            <a:r>
              <a:rPr lang="en-US" dirty="0" err="1" smtClean="0"/>
              <a:t>Femoris</a:t>
            </a:r>
            <a:endParaRPr lang="en-US" dirty="0"/>
          </a:p>
        </p:txBody>
      </p:sp>
      <p:pic>
        <p:nvPicPr>
          <p:cNvPr id="2050" name="Picture 2" descr="http://www.netfit.co.uk/public/images/assets/lying_bw_ha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428763"/>
            <a:ext cx="238125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im to keep the foot off the floor throughou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857172"/>
            <a:ext cx="2143125" cy="49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13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7" t="4761" r="11111" b="7704"/>
          <a:stretch/>
        </p:blipFill>
        <p:spPr>
          <a:xfrm>
            <a:off x="762000" y="1066800"/>
            <a:ext cx="3103419" cy="5634183"/>
          </a:xfrm>
          <a:prstGeom prst="rect">
            <a:avLst/>
          </a:prstGeom>
        </p:spPr>
      </p:pic>
      <p:pic>
        <p:nvPicPr>
          <p:cNvPr id="3076" name="Picture 4" descr="http://img.ehowcdn.com/article-new/ds-photo/getty/article/151/118/86479570_X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78377"/>
            <a:ext cx="1776845" cy="177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Tibialis</a:t>
            </a:r>
            <a:r>
              <a:rPr lang="en-US" dirty="0" smtClean="0"/>
              <a:t> Anterior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600201"/>
            <a:ext cx="5486400" cy="2514600"/>
          </a:xfrm>
        </p:spPr>
        <p:txBody>
          <a:bodyPr/>
          <a:lstStyle/>
          <a:p>
            <a:r>
              <a:rPr lang="en-US" dirty="0" smtClean="0"/>
              <a:t>Prime mover of </a:t>
            </a:r>
            <a:r>
              <a:rPr lang="en-US" dirty="0" err="1" smtClean="0"/>
              <a:t>dorsiflextion</a:t>
            </a:r>
            <a:r>
              <a:rPr lang="en-US" dirty="0" smtClean="0"/>
              <a:t>; inverts foot. </a:t>
            </a:r>
          </a:p>
          <a:p>
            <a:r>
              <a:rPr lang="en-US" dirty="0" smtClean="0"/>
              <a:t>Assists in supporting medial longitudinal arch of foot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905000" y="2743200"/>
            <a:ext cx="1219200" cy="838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://www.goodhousekeeping.com/cm/shared/images/seated-leg-lift-1006-f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10000"/>
            <a:ext cx="2646218" cy="264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68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Extensor </a:t>
            </a:r>
            <a:r>
              <a:rPr lang="en-US" dirty="0" err="1" smtClean="0"/>
              <a:t>Digitorum</a:t>
            </a:r>
            <a:r>
              <a:rPr lang="en-US" dirty="0" smtClean="0"/>
              <a:t> </a:t>
            </a:r>
            <a:r>
              <a:rPr lang="en-US" dirty="0" err="1" smtClean="0"/>
              <a:t>Longus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7" t="4761" r="11111" b="7704"/>
          <a:stretch/>
        </p:blipFill>
        <p:spPr>
          <a:xfrm>
            <a:off x="762000" y="1066800"/>
            <a:ext cx="3103419" cy="563418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1600201"/>
            <a:ext cx="5638800" cy="1219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Prime mover of toe extension.  Synergist of </a:t>
            </a:r>
            <a:r>
              <a:rPr lang="en-US" dirty="0" err="1" smtClean="0"/>
              <a:t>dorsiflexion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676400" y="2590800"/>
            <a:ext cx="1676400" cy="129309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http://www.pilates-back-joint-exercise.com/images/flexedfoo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684" y="3048000"/>
            <a:ext cx="3303191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76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Fibularis</a:t>
            </a:r>
            <a:r>
              <a:rPr lang="en-US" dirty="0" smtClean="0"/>
              <a:t> (</a:t>
            </a:r>
            <a:r>
              <a:rPr lang="en-US" dirty="0" err="1" smtClean="0"/>
              <a:t>Peroneus</a:t>
            </a:r>
            <a:r>
              <a:rPr lang="en-US" dirty="0" smtClean="0"/>
              <a:t>) </a:t>
            </a:r>
            <a:r>
              <a:rPr lang="en-US" dirty="0" err="1" smtClean="0"/>
              <a:t>Longus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7" t="4761" r="11111" b="7704"/>
          <a:stretch/>
        </p:blipFill>
        <p:spPr>
          <a:xfrm>
            <a:off x="762000" y="1066800"/>
            <a:ext cx="3103419" cy="563418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600201"/>
            <a:ext cx="5715000" cy="1752600"/>
          </a:xfrm>
        </p:spPr>
        <p:txBody>
          <a:bodyPr/>
          <a:lstStyle/>
          <a:p>
            <a:r>
              <a:rPr lang="en-US" dirty="0" smtClean="0"/>
              <a:t>Plantar flexes and </a:t>
            </a:r>
            <a:r>
              <a:rPr lang="en-US" dirty="0" err="1" smtClean="0"/>
              <a:t>everts</a:t>
            </a:r>
            <a:r>
              <a:rPr lang="en-US" dirty="0" smtClean="0"/>
              <a:t> foot; </a:t>
            </a:r>
          </a:p>
          <a:p>
            <a:r>
              <a:rPr lang="en-US" dirty="0" smtClean="0"/>
              <a:t>may help keep foot flat on ground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447800" y="2743200"/>
            <a:ext cx="1524000" cy="914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http://cache.thephoenix.com/secure/uploadedImages/The_Phoenix/Arts/Dance/BostonBalletSleepMai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2" t="5486" r="16147" b="17958"/>
          <a:stretch/>
        </p:blipFill>
        <p:spPr bwMode="auto">
          <a:xfrm>
            <a:off x="4784437" y="2943929"/>
            <a:ext cx="3673763" cy="371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45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Gastrocnemius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7" t="4761" r="11111" b="7704"/>
          <a:stretch/>
        </p:blipFill>
        <p:spPr>
          <a:xfrm>
            <a:off x="762000" y="1066800"/>
            <a:ext cx="3103419" cy="563418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1600201"/>
            <a:ext cx="5562600" cy="175259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Prime mover of plantar flexion of foot when knee is extended.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04800" y="1828800"/>
            <a:ext cx="762000" cy="1295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2" name="Picture 2" descr="http://www.pbt.org/sites/default/files/styles/large/public/Pointe-shoe-image-1---opt.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276600"/>
            <a:ext cx="45720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80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Soleus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7" t="4761" r="11111" b="7704"/>
          <a:stretch/>
        </p:blipFill>
        <p:spPr>
          <a:xfrm>
            <a:off x="762000" y="1066800"/>
            <a:ext cx="3103419" cy="563418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600201"/>
            <a:ext cx="6248400" cy="2971800"/>
          </a:xfrm>
        </p:spPr>
        <p:txBody>
          <a:bodyPr/>
          <a:lstStyle/>
          <a:p>
            <a:r>
              <a:rPr lang="en-US" dirty="0" smtClean="0"/>
              <a:t>Prime mover of plantar flexion of foot.</a:t>
            </a:r>
          </a:p>
          <a:p>
            <a:r>
              <a:rPr lang="en-US" dirty="0" smtClean="0"/>
              <a:t> Important </a:t>
            </a:r>
            <a:r>
              <a:rPr lang="en-US" dirty="0" err="1" smtClean="0"/>
              <a:t>locomotor</a:t>
            </a:r>
            <a:r>
              <a:rPr lang="en-US" dirty="0" smtClean="0"/>
              <a:t> and postural muscle during walking, running, and dancing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81000" y="3200400"/>
            <a:ext cx="914400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5" t="30025" r="33248" b="21319"/>
          <a:stretch/>
        </p:blipFill>
        <p:spPr>
          <a:xfrm>
            <a:off x="4495800" y="4272781"/>
            <a:ext cx="3276600" cy="228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64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9" b="3430"/>
          <a:stretch/>
        </p:blipFill>
        <p:spPr>
          <a:xfrm>
            <a:off x="457200" y="954590"/>
            <a:ext cx="3505175" cy="55201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Plantaris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600201"/>
            <a:ext cx="5105399" cy="1600200"/>
          </a:xfrm>
        </p:spPr>
        <p:txBody>
          <a:bodyPr/>
          <a:lstStyle/>
          <a:p>
            <a:r>
              <a:rPr lang="en-US" dirty="0" smtClean="0"/>
              <a:t>Assists in knee flexion and plantar flexion of foot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219200" y="2057400"/>
            <a:ext cx="457200" cy="228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209787" y="2057400"/>
            <a:ext cx="762013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http://www.brittanytrubridge.com/wp-content/uploads/2012/09/388683_281012025283372_62068897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19400"/>
            <a:ext cx="2922623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18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-19aThighLegMusc_UN.jpg"/>
          <p:cNvPicPr>
            <a:picLocks noChangeAspect="1"/>
          </p:cNvPicPr>
          <p:nvPr/>
        </p:nvPicPr>
        <p:blipFill>
          <a:blip r:embed="rId5" cstate="print"/>
          <a:srcRect l="41979" t="4740" r="16042" b="5199"/>
          <a:stretch>
            <a:fillRect/>
          </a:stretch>
        </p:blipFill>
        <p:spPr>
          <a:xfrm>
            <a:off x="5715000" y="1066800"/>
            <a:ext cx="1981200" cy="579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Iliopsoas</a:t>
            </a:r>
            <a:r>
              <a:rPr lang="en-US" dirty="0" smtClean="0"/>
              <a:t> (</a:t>
            </a:r>
            <a:r>
              <a:rPr lang="en-US" dirty="0" err="1" smtClean="0"/>
              <a:t>Iliacus</a:t>
            </a:r>
            <a:r>
              <a:rPr lang="en-US" dirty="0" smtClean="0"/>
              <a:t> and </a:t>
            </a:r>
            <a:r>
              <a:rPr lang="en-US" dirty="0" err="1" smtClean="0"/>
              <a:t>Psoas</a:t>
            </a:r>
            <a:r>
              <a:rPr lang="en-US" dirty="0" smtClean="0"/>
              <a:t> Major)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62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Prime mover of thigh flexion or flexing trunk on thigh during a bow</a:t>
            </a:r>
            <a:endParaRPr lang="en-US" dirty="0"/>
          </a:p>
        </p:txBody>
      </p:sp>
      <p:pic>
        <p:nvPicPr>
          <p:cNvPr id="5" name="bow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0600" y="3578968"/>
            <a:ext cx="3208097" cy="24060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29199" y="2857500"/>
            <a:ext cx="914401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Iliacus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00" y="3228109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Psoas Major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749636" y="2590800"/>
            <a:ext cx="76200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7" idx="0"/>
          </p:cNvCxnSpPr>
          <p:nvPr/>
        </p:nvCxnSpPr>
        <p:spPr>
          <a:xfrm flipH="1" flipV="1">
            <a:off x="6781800" y="3035877"/>
            <a:ext cx="1524000" cy="1922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124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Sartorius</a:t>
            </a:r>
            <a:endParaRPr lang="en-US" dirty="0"/>
          </a:p>
        </p:txBody>
      </p:sp>
      <p:pic>
        <p:nvPicPr>
          <p:cNvPr id="5" name="Picture 4" descr="10-19aThighLegMusc_UN.jpg"/>
          <p:cNvPicPr>
            <a:picLocks noChangeAspect="1"/>
          </p:cNvPicPr>
          <p:nvPr/>
        </p:nvPicPr>
        <p:blipFill>
          <a:blip r:embed="rId3" cstate="print"/>
          <a:srcRect l="41979" t="4740" r="16042" b="5199"/>
          <a:stretch>
            <a:fillRect/>
          </a:stretch>
        </p:blipFill>
        <p:spPr>
          <a:xfrm>
            <a:off x="5715000" y="1066800"/>
            <a:ext cx="1981200" cy="5791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36637"/>
            <a:ext cx="5715000" cy="4525963"/>
          </a:xfrm>
        </p:spPr>
        <p:txBody>
          <a:bodyPr/>
          <a:lstStyle/>
          <a:p>
            <a:r>
              <a:rPr lang="en-US" dirty="0" smtClean="0"/>
              <a:t>Flexes, abducts, and laterally rotates thigh; flexes knee (weak) as in a soccer kick </a:t>
            </a:r>
          </a:p>
          <a:p>
            <a:r>
              <a:rPr lang="en-US" dirty="0" smtClean="0"/>
              <a:t>Known as “tailor’s muscle” because it helps effect cross-legged position in which tailors are often depicted</a:t>
            </a:r>
            <a:endParaRPr lang="en-US" dirty="0"/>
          </a:p>
        </p:txBody>
      </p:sp>
      <p:pic>
        <p:nvPicPr>
          <p:cNvPr id="16386" name="Picture 2" descr="http://heraldnews.suntimes.com/csp/cms/sites/dt.common.streams.StreamServer.cls?STREAMOID=DqdR_ykMyIQ2ws_5ULUyks$daE2N3K4ZzOUsqbU5sYsNWkEeXIXmhu9aB_J8ko$JWCsjLu883Ygn4B49Lvm9bPe2QeMKQdVeZmXF$9l$4uCZ8QDXhaHEp3rvzXRJFdy0KqPHLoMevcTLo3h8xh70Y6N_U_CryOsw6FTOdKL_jpQ-&amp;CONTENTTYPE=image/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697785"/>
            <a:ext cx="2609850" cy="197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H="1">
            <a:off x="6606309" y="3352800"/>
            <a:ext cx="1547091" cy="762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97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-19aThighLegMusc_UN.jpg"/>
          <p:cNvPicPr>
            <a:picLocks noChangeAspect="1"/>
          </p:cNvPicPr>
          <p:nvPr/>
        </p:nvPicPr>
        <p:blipFill>
          <a:blip r:embed="rId5" cstate="print"/>
          <a:srcRect l="41979" t="4740" r="16042" b="5199"/>
          <a:stretch>
            <a:fillRect/>
          </a:stretch>
        </p:blipFill>
        <p:spPr>
          <a:xfrm>
            <a:off x="5715000" y="1066800"/>
            <a:ext cx="1981200" cy="579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Adductors (</a:t>
            </a:r>
            <a:r>
              <a:rPr lang="en-US" dirty="0" err="1" smtClean="0"/>
              <a:t>Brevis</a:t>
            </a:r>
            <a:r>
              <a:rPr lang="en-US" dirty="0" smtClean="0"/>
              <a:t>, </a:t>
            </a:r>
            <a:r>
              <a:rPr lang="en-US" dirty="0" err="1" smtClean="0"/>
              <a:t>Longus</a:t>
            </a:r>
            <a:r>
              <a:rPr lang="en-US" dirty="0" smtClean="0"/>
              <a:t>, Magnus)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5638800" cy="4525963"/>
          </a:xfrm>
        </p:spPr>
        <p:txBody>
          <a:bodyPr/>
          <a:lstStyle/>
          <a:p>
            <a:r>
              <a:rPr lang="en-US" dirty="0" smtClean="0"/>
              <a:t>Adducts thigh, medially rotates thigh and thigh flexor; (groin muscles)</a:t>
            </a:r>
          </a:p>
          <a:p>
            <a:r>
              <a:rPr lang="en-US" dirty="0" smtClean="0"/>
              <a:t>Used in movements that press thighs together</a:t>
            </a:r>
          </a:p>
          <a:p>
            <a:r>
              <a:rPr lang="en-US" dirty="0" smtClean="0"/>
              <a:t>Ex. Sitting on a horse</a:t>
            </a:r>
            <a:endParaRPr lang="en-US" dirty="0"/>
          </a:p>
        </p:txBody>
      </p:sp>
      <p:pic>
        <p:nvPicPr>
          <p:cNvPr id="5" name="inner_thigh_adduction_youtube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52600" y="4762500"/>
            <a:ext cx="2286000" cy="17145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6899564" y="3505200"/>
            <a:ext cx="796636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6858001" y="4315691"/>
            <a:ext cx="925944" cy="27709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467600" y="32004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Adductor </a:t>
            </a:r>
            <a:r>
              <a:rPr lang="en-US" dirty="0" err="1" smtClean="0"/>
              <a:t>Longus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00" y="39624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Adductor Magnus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67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Pectineus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486400" cy="1219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Adducts, flexes, and medially rotates thigh</a:t>
            </a:r>
            <a:endParaRPr lang="en-US" dirty="0"/>
          </a:p>
        </p:txBody>
      </p:sp>
      <p:pic>
        <p:nvPicPr>
          <p:cNvPr id="4" name="Picture 3" descr="10-19aThighLegMusc_UN.jpg"/>
          <p:cNvPicPr>
            <a:picLocks noChangeAspect="1"/>
          </p:cNvPicPr>
          <p:nvPr/>
        </p:nvPicPr>
        <p:blipFill>
          <a:blip r:embed="rId3" cstate="print"/>
          <a:srcRect l="41979" t="4740" r="16042" b="5199"/>
          <a:stretch>
            <a:fillRect/>
          </a:stretch>
        </p:blipFill>
        <p:spPr>
          <a:xfrm>
            <a:off x="5715000" y="1066800"/>
            <a:ext cx="1981200" cy="5791200"/>
          </a:xfrm>
          <a:prstGeom prst="rect">
            <a:avLst/>
          </a:prstGeom>
        </p:spPr>
      </p:pic>
      <p:pic>
        <p:nvPicPr>
          <p:cNvPr id="7170" name="Picture 2" descr="Barbie after the Hip, Elbow, and Knee Replacement by Barbara Morris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165764"/>
            <a:ext cx="3872345" cy="290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6781800" y="2971800"/>
            <a:ext cx="1219200" cy="6765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80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Gracilis</a:t>
            </a:r>
            <a:endParaRPr lang="en-US" dirty="0"/>
          </a:p>
        </p:txBody>
      </p:sp>
      <p:pic>
        <p:nvPicPr>
          <p:cNvPr id="4" name="Picture 3" descr="10-19aThighLegMusc_UN.jpg"/>
          <p:cNvPicPr>
            <a:picLocks noChangeAspect="1"/>
          </p:cNvPicPr>
          <p:nvPr/>
        </p:nvPicPr>
        <p:blipFill>
          <a:blip r:embed="rId3" cstate="print"/>
          <a:srcRect l="41979" t="4740" r="16042" b="5199"/>
          <a:stretch>
            <a:fillRect/>
          </a:stretch>
        </p:blipFill>
        <p:spPr>
          <a:xfrm>
            <a:off x="5715000" y="1066800"/>
            <a:ext cx="1981200" cy="5791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1"/>
            <a:ext cx="6019800" cy="1828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Adducts thigh, flexes and medially rotates thigh, especially during walking; flexes knee.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7048500" y="3505200"/>
            <a:ext cx="1104900" cy="914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39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-19aThighLegMusc_UN.jpg"/>
          <p:cNvPicPr>
            <a:picLocks noChangeAspect="1"/>
          </p:cNvPicPr>
          <p:nvPr/>
        </p:nvPicPr>
        <p:blipFill>
          <a:blip r:embed="rId3" cstate="print"/>
          <a:srcRect l="41979" t="4740" r="16042" b="5199"/>
          <a:stretch>
            <a:fillRect/>
          </a:stretch>
        </p:blipFill>
        <p:spPr>
          <a:xfrm>
            <a:off x="5715000" y="1066800"/>
            <a:ext cx="1981200" cy="579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Quadriceps </a:t>
            </a:r>
            <a:r>
              <a:rPr lang="en-US" sz="4000" b="1" dirty="0" err="1" smtClean="0"/>
              <a:t>Femoris</a:t>
            </a:r>
            <a:r>
              <a:rPr lang="en-US" sz="4000" b="1" dirty="0" smtClean="0"/>
              <a:t>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(Rectus </a:t>
            </a:r>
            <a:r>
              <a:rPr lang="en-US" sz="4000" dirty="0" err="1" smtClean="0"/>
              <a:t>Femoris</a:t>
            </a:r>
            <a:r>
              <a:rPr lang="en-US" sz="4000" dirty="0" smtClean="0"/>
              <a:t> &amp; </a:t>
            </a:r>
            <a:r>
              <a:rPr lang="en-US" sz="4000" dirty="0" err="1" smtClean="0"/>
              <a:t>Vastus</a:t>
            </a:r>
            <a:r>
              <a:rPr lang="en-US" sz="4000" dirty="0" smtClean="0"/>
              <a:t> Muscles)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486400" cy="3200400"/>
          </a:xfrm>
        </p:spPr>
        <p:txBody>
          <a:bodyPr/>
          <a:lstStyle/>
          <a:p>
            <a:r>
              <a:rPr lang="en-US" dirty="0" smtClean="0"/>
              <a:t>Prime mover of knee extension – used in climbing, jumping, running, and rising from a seated position.  Plays an important role in strengthening the knee joint</a:t>
            </a:r>
            <a:endParaRPr lang="en-US" dirty="0"/>
          </a:p>
        </p:txBody>
      </p:sp>
      <p:pic>
        <p:nvPicPr>
          <p:cNvPr id="6146" name="Picture 2" descr="http://t3.gstatic.com/images?q=tbn:ANd9GcTBPjFKOZx3fI9EtuPwH9qogDvLO9u0edQUUcwFr-RpQLRMV12FheGU9asHi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711065"/>
            <a:ext cx="2895600" cy="191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99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Gluteus </a:t>
            </a:r>
            <a:r>
              <a:rPr lang="en-US" dirty="0" err="1" smtClean="0"/>
              <a:t>Maximus</a:t>
            </a:r>
            <a:endParaRPr lang="en-US" dirty="0"/>
          </a:p>
        </p:txBody>
      </p:sp>
      <p:pic>
        <p:nvPicPr>
          <p:cNvPr id="4" name="Picture 3" descr="10-20aPostHipThigh_UN.jpg"/>
          <p:cNvPicPr>
            <a:picLocks noChangeAspect="1"/>
          </p:cNvPicPr>
          <p:nvPr/>
        </p:nvPicPr>
        <p:blipFill>
          <a:blip r:embed="rId3" cstate="print"/>
          <a:srcRect l="27396" t="4969" r="35469" b="6154"/>
          <a:stretch>
            <a:fillRect/>
          </a:stretch>
        </p:blipFill>
        <p:spPr>
          <a:xfrm>
            <a:off x="6629400" y="990600"/>
            <a:ext cx="1752600" cy="5715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85119"/>
            <a:ext cx="6477000" cy="1310482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Prime mover in thigh extension.  </a:t>
            </a:r>
            <a:r>
              <a:rPr lang="en-US" dirty="0" smtClean="0"/>
              <a:t>role in abduction and lateral rotation.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7505700" y="1295400"/>
            <a:ext cx="1104900" cy="914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0" name="Picture 2" descr="http://www.newlenoxpatriot.com/datedimages/2010/02/10/216653nOsTE046AE.l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73191"/>
            <a:ext cx="4486275" cy="298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90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Gluteus </a:t>
            </a:r>
            <a:r>
              <a:rPr lang="en-US" dirty="0" err="1" smtClean="0"/>
              <a:t>Medius</a:t>
            </a:r>
            <a:endParaRPr lang="en-US" dirty="0"/>
          </a:p>
        </p:txBody>
      </p:sp>
      <p:pic>
        <p:nvPicPr>
          <p:cNvPr id="4" name="Picture 3" descr="10-20aPostHipThigh_UN.jpg"/>
          <p:cNvPicPr>
            <a:picLocks noChangeAspect="1"/>
          </p:cNvPicPr>
          <p:nvPr/>
        </p:nvPicPr>
        <p:blipFill>
          <a:blip r:embed="rId3" cstate="print"/>
          <a:srcRect l="27396" t="4969" r="35469" b="6154"/>
          <a:stretch>
            <a:fillRect/>
          </a:stretch>
        </p:blipFill>
        <p:spPr>
          <a:xfrm>
            <a:off x="6629400" y="990600"/>
            <a:ext cx="1752600" cy="5715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48100"/>
            <a:ext cx="6781800" cy="17526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Prime mover of abduction. Medially rotates thigh</a:t>
            </a:r>
            <a:r>
              <a:rPr lang="en-US" dirty="0" smtClean="0"/>
              <a:t> – extremely important in walking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858000" y="762000"/>
            <a:ext cx="895927" cy="762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www.londonhiparthroscopycentre.com/images/exercises/88&amp;8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667000" y="1314449"/>
            <a:ext cx="171450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65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341</Words>
  <Application>Microsoft Office PowerPoint</Application>
  <PresentationFormat>On-screen Show (4:3)</PresentationFormat>
  <Paragraphs>61</Paragraphs>
  <Slides>16</Slides>
  <Notes>16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Muscles of the Human Body!</vt:lpstr>
      <vt:lpstr>Iliopsoas (Iliacus and Psoas Major)</vt:lpstr>
      <vt:lpstr>Sartorius</vt:lpstr>
      <vt:lpstr>Adductors (Brevis, Longus, Magnus)</vt:lpstr>
      <vt:lpstr>Pectineus</vt:lpstr>
      <vt:lpstr>Gracilis</vt:lpstr>
      <vt:lpstr>Quadriceps Femoris  (Rectus Femoris &amp; Vastus Muscles)</vt:lpstr>
      <vt:lpstr>Gluteus Maximus</vt:lpstr>
      <vt:lpstr>Gluteus Medius</vt:lpstr>
      <vt:lpstr>Hamstrings  (Biceps Femoris, Semitendinosus, Semimembranosus)</vt:lpstr>
      <vt:lpstr>Tibialis Anterior</vt:lpstr>
      <vt:lpstr>Extensor Digitorum Longus</vt:lpstr>
      <vt:lpstr>Fibularis (Peroneus) Longus</vt:lpstr>
      <vt:lpstr>Gastrocnemius</vt:lpstr>
      <vt:lpstr>Soleus</vt:lpstr>
      <vt:lpstr>Plantaris</vt:lpstr>
    </vt:vector>
  </TitlesOfParts>
  <Company>LWHS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Muscles of the Human Body!</dc:title>
  <dc:creator>Samantha Taylor</dc:creator>
  <cp:lastModifiedBy>Samantha Taylor</cp:lastModifiedBy>
  <cp:revision>1</cp:revision>
  <dcterms:created xsi:type="dcterms:W3CDTF">2013-10-18T14:58:48Z</dcterms:created>
  <dcterms:modified xsi:type="dcterms:W3CDTF">2013-10-18T14:59:50Z</dcterms:modified>
</cp:coreProperties>
</file>