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68F07-9D34-4376-BC9D-9DA296426BEA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42BF1-58E7-4F93-AED8-BE3B93DC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23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81CE0-B5D1-4686-A434-B87CD2B5A3D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86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80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68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17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1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0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8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20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2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A3DBB-6A1D-4CE5-B4BA-FF0033BBBDCF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EABEA-CEAC-400A-B434-BA3494E37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8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Muscles of the Human Body!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Muscles That Move Scapula and Arm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08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Rotator Cuff Muscles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Main function is to Reinforce the capsule of the shoulder joint to prevent dislocation of the humerus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Picture 3" descr="10-13bSupMuscles_UN.jpg"/>
          <p:cNvPicPr>
            <a:picLocks noChangeAspect="1"/>
          </p:cNvPicPr>
          <p:nvPr/>
        </p:nvPicPr>
        <p:blipFill>
          <a:blip r:embed="rId3" cstate="print"/>
          <a:srcRect l="63609" r="11741" b="43051"/>
          <a:stretch>
            <a:fillRect/>
          </a:stretch>
        </p:blipFill>
        <p:spPr>
          <a:xfrm>
            <a:off x="457200" y="3024408"/>
            <a:ext cx="2819400" cy="3757232"/>
          </a:xfrm>
          <a:prstGeom prst="rect">
            <a:avLst/>
          </a:prstGeom>
        </p:spPr>
      </p:pic>
      <p:cxnSp>
        <p:nvCxnSpPr>
          <p:cNvPr id="5" name="Straight Arrow Connector 4"/>
          <p:cNvCxnSpPr>
            <a:stCxn id="16" idx="2"/>
          </p:cNvCxnSpPr>
          <p:nvPr/>
        </p:nvCxnSpPr>
        <p:spPr>
          <a:xfrm flipH="1">
            <a:off x="1828800" y="5169932"/>
            <a:ext cx="1333500" cy="3164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14" idx="2"/>
          </p:cNvCxnSpPr>
          <p:nvPr/>
        </p:nvCxnSpPr>
        <p:spPr>
          <a:xfrm flipH="1">
            <a:off x="1600200" y="4495800"/>
            <a:ext cx="800100" cy="762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1" idx="2"/>
          </p:cNvCxnSpPr>
          <p:nvPr/>
        </p:nvCxnSpPr>
        <p:spPr>
          <a:xfrm flipH="1">
            <a:off x="1371600" y="3950732"/>
            <a:ext cx="266700" cy="8498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14400" y="3581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Supraspinitus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76400" y="41264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Infraspinitus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514600" y="4800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Teres</a:t>
            </a:r>
            <a:r>
              <a:rPr lang="en-US" dirty="0" smtClean="0"/>
              <a:t> Minor</a:t>
            </a:r>
            <a:endParaRPr lang="en-US" dirty="0"/>
          </a:p>
        </p:txBody>
      </p:sp>
      <p:pic>
        <p:nvPicPr>
          <p:cNvPr id="18" name="Picture 17" descr="10-13aSupMuscles_UN.jpg"/>
          <p:cNvPicPr>
            <a:picLocks noChangeAspect="1"/>
          </p:cNvPicPr>
          <p:nvPr/>
        </p:nvPicPr>
        <p:blipFill>
          <a:blip r:embed="rId4" cstate="print"/>
          <a:srcRect l="46428" t="28054" r="25893" b="11272"/>
          <a:stretch>
            <a:fillRect/>
          </a:stretch>
        </p:blipFill>
        <p:spPr>
          <a:xfrm>
            <a:off x="3962400" y="3200400"/>
            <a:ext cx="2362200" cy="3581400"/>
          </a:xfrm>
          <a:prstGeom prst="rect">
            <a:avLst/>
          </a:prstGeom>
        </p:spPr>
      </p:pic>
      <p:cxnSp>
        <p:nvCxnSpPr>
          <p:cNvPr id="19" name="Straight Arrow Connector 18"/>
          <p:cNvCxnSpPr>
            <a:stCxn id="22" idx="2"/>
          </p:cNvCxnSpPr>
          <p:nvPr/>
        </p:nvCxnSpPr>
        <p:spPr>
          <a:xfrm>
            <a:off x="3200400" y="3429000"/>
            <a:ext cx="2133600" cy="838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38400" y="3048000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Subscapularis</a:t>
            </a:r>
            <a:endParaRPr lang="en-US" dirty="0"/>
          </a:p>
        </p:txBody>
      </p:sp>
      <p:pic>
        <p:nvPicPr>
          <p:cNvPr id="7170" name="Picture 2" descr="http://bluebuddies.com/gallery/McDonalds_Smurfs/jpg/Smurfs_McDonalds_Baseball_Pitcher_Smurf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99" y="4267200"/>
            <a:ext cx="2159000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8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Teres</a:t>
            </a:r>
            <a:r>
              <a:rPr lang="en-US" dirty="0" smtClean="0"/>
              <a:t> Major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Extends, medially rotates, and adducts humerus</a:t>
            </a:r>
            <a:r>
              <a:rPr lang="en-US" dirty="0" smtClean="0"/>
              <a:t>; synergist of </a:t>
            </a:r>
            <a:r>
              <a:rPr lang="en-US" dirty="0" err="1" smtClean="0"/>
              <a:t>latissimus</a:t>
            </a:r>
            <a:r>
              <a:rPr lang="en-US" dirty="0" smtClean="0"/>
              <a:t> </a:t>
            </a:r>
            <a:r>
              <a:rPr lang="en-US" dirty="0" err="1" smtClean="0"/>
              <a:t>dorsi</a:t>
            </a:r>
            <a:endParaRPr lang="en-US" dirty="0"/>
          </a:p>
        </p:txBody>
      </p:sp>
      <p:pic>
        <p:nvPicPr>
          <p:cNvPr id="4" name="Picture 3" descr="10-13bSupMuscles_UN.jpg"/>
          <p:cNvPicPr>
            <a:picLocks noChangeAspect="1"/>
          </p:cNvPicPr>
          <p:nvPr/>
        </p:nvPicPr>
        <p:blipFill>
          <a:blip r:embed="rId3" cstate="print"/>
          <a:srcRect l="63425" r="11741" b="44776"/>
          <a:stretch>
            <a:fillRect/>
          </a:stretch>
        </p:blipFill>
        <p:spPr>
          <a:xfrm>
            <a:off x="685799" y="2438400"/>
            <a:ext cx="3089177" cy="39624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2209800" y="4953000"/>
            <a:ext cx="11430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http://heavenrider.com/wp-content/uploads/2012/01/lat-pulldow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124200"/>
            <a:ext cx="3800475" cy="2744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46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/>
              <a:t>Pectoralis</a:t>
            </a:r>
            <a:r>
              <a:rPr lang="en-US" dirty="0" smtClean="0"/>
              <a:t> Minor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838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Draws scapula forward and down</a:t>
            </a:r>
            <a:endParaRPr lang="en-US" dirty="0"/>
          </a:p>
        </p:txBody>
      </p:sp>
      <p:pic>
        <p:nvPicPr>
          <p:cNvPr id="4" name="Picture 3" descr="10-13aSupMuscles_UN.jpg"/>
          <p:cNvPicPr>
            <a:picLocks noChangeAspect="1"/>
          </p:cNvPicPr>
          <p:nvPr/>
        </p:nvPicPr>
        <p:blipFill>
          <a:blip r:embed="rId3" cstate="print"/>
          <a:srcRect l="12500" r="16964" b="8690"/>
          <a:stretch>
            <a:fillRect/>
          </a:stretch>
        </p:blipFill>
        <p:spPr>
          <a:xfrm>
            <a:off x="679809" y="2667000"/>
            <a:ext cx="4425591" cy="39624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3657600" y="3429000"/>
            <a:ext cx="381000" cy="1143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650" name="Picture 2" descr="http://verticallyblessed.files.wordpress.com/2010/10/party_blog_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295400"/>
            <a:ext cx="2140847" cy="493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064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0-13aSupMuscles_UN.jpg"/>
          <p:cNvPicPr>
            <a:picLocks noChangeAspect="1"/>
          </p:cNvPicPr>
          <p:nvPr/>
        </p:nvPicPr>
        <p:blipFill>
          <a:blip r:embed="rId3" cstate="print"/>
          <a:srcRect l="12500" r="16964" b="8690"/>
          <a:stretch>
            <a:fillRect/>
          </a:stretch>
        </p:blipFill>
        <p:spPr>
          <a:xfrm>
            <a:off x="679809" y="2667000"/>
            <a:ext cx="4425591" cy="3962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/>
              <a:t>Serratus</a:t>
            </a:r>
            <a:r>
              <a:rPr lang="en-US" dirty="0" smtClean="0"/>
              <a:t> Anterior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1752600"/>
          </a:xfrm>
        </p:spPr>
        <p:txBody>
          <a:bodyPr/>
          <a:lstStyle/>
          <a:p>
            <a:r>
              <a:rPr lang="en-US" b="1" dirty="0" smtClean="0"/>
              <a:t>Moves scapula upwards, out (abduction) and forward.</a:t>
            </a:r>
          </a:p>
          <a:p>
            <a:r>
              <a:rPr lang="en-US" dirty="0" smtClean="0"/>
              <a:t>“boxers muscle”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895600" y="5334000"/>
            <a:ext cx="838200" cy="762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895600" y="5867400"/>
            <a:ext cx="914400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2895600" y="5638800"/>
            <a:ext cx="8382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895600" y="5181600"/>
            <a:ext cx="838200" cy="914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4" name="Picture 2" descr="http://sports.popcrunch.com/wp-content/uploads/2010/08/manny_pacquiao_of_the_philippines_goes_on_the_atta_579322685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52097"/>
            <a:ext cx="4010465" cy="2843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78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0-13bSupMuscles_UN.jpg"/>
          <p:cNvPicPr>
            <a:picLocks noChangeAspect="1"/>
          </p:cNvPicPr>
          <p:nvPr/>
        </p:nvPicPr>
        <p:blipFill>
          <a:blip r:embed="rId3" cstate="print"/>
          <a:srcRect l="37543" r="11741" b="6810"/>
          <a:stretch>
            <a:fillRect/>
          </a:stretch>
        </p:blipFill>
        <p:spPr>
          <a:xfrm>
            <a:off x="685800" y="2514600"/>
            <a:ext cx="3882232" cy="4114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/>
              <a:t>Trapezius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676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Stabilizes, raises (shrug shoulder), retracts (adduct), rotates scapula.  Also extend head and neck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09600" y="3429000"/>
            <a:ext cx="1905000" cy="1752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609600" y="3124200"/>
            <a:ext cx="1828800" cy="304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://aaronwilliamson.com/blog/wp-content/uploads/2007/12/baby_mulle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743200"/>
            <a:ext cx="3810000" cy="340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53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Levator Scapulae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Elevates/adducts the scapula</a:t>
            </a:r>
            <a:endParaRPr lang="en-US" dirty="0"/>
          </a:p>
        </p:txBody>
      </p:sp>
      <p:pic>
        <p:nvPicPr>
          <p:cNvPr id="5" name="Picture 4" descr="10-13bSupMuscles_UN.jpg"/>
          <p:cNvPicPr>
            <a:picLocks noChangeAspect="1"/>
          </p:cNvPicPr>
          <p:nvPr/>
        </p:nvPicPr>
        <p:blipFill>
          <a:blip r:embed="rId3" cstate="print"/>
          <a:srcRect l="37543" r="11741" b="6810"/>
          <a:stretch>
            <a:fillRect/>
          </a:stretch>
        </p:blipFill>
        <p:spPr>
          <a:xfrm>
            <a:off x="685800" y="2514600"/>
            <a:ext cx="3882232" cy="41148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2895600" y="2895600"/>
            <a:ext cx="685800" cy="304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www.abc-of-yoga.com/images/homeimages/pic_shoul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331966"/>
            <a:ext cx="3419475" cy="351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489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0-13bSupMuscles_UN.jpg"/>
          <p:cNvPicPr>
            <a:picLocks noChangeAspect="1"/>
          </p:cNvPicPr>
          <p:nvPr/>
        </p:nvPicPr>
        <p:blipFill>
          <a:blip r:embed="rId3" cstate="print"/>
          <a:srcRect l="37543" r="11741" b="6810"/>
          <a:stretch>
            <a:fillRect/>
          </a:stretch>
        </p:blipFill>
        <p:spPr>
          <a:xfrm>
            <a:off x="4724400" y="2667000"/>
            <a:ext cx="3882232" cy="4114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Rhomboids (Major &amp; Minor)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b="1" dirty="0" smtClean="0"/>
              <a:t>Retracts</a:t>
            </a:r>
            <a:r>
              <a:rPr lang="en-US" dirty="0" smtClean="0"/>
              <a:t>/</a:t>
            </a:r>
            <a:r>
              <a:rPr lang="en-US" b="1" dirty="0" smtClean="0"/>
              <a:t>Adducts</a:t>
            </a:r>
            <a:r>
              <a:rPr lang="en-US" dirty="0" smtClean="0"/>
              <a:t> (moves together) and </a:t>
            </a:r>
            <a:r>
              <a:rPr lang="en-US" dirty="0" err="1" smtClean="0"/>
              <a:t>depressesscapula</a:t>
            </a:r>
            <a:r>
              <a:rPr lang="en-US" dirty="0" smtClean="0"/>
              <a:t>; 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squaring shoulders</a:t>
            </a:r>
            <a:r>
              <a:rPr lang="en-US" dirty="0" smtClean="0"/>
              <a:t>” (like downward motion of paddling a canoe)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858000" y="3276600"/>
            <a:ext cx="914400" cy="609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934200" y="3276600"/>
            <a:ext cx="838200" cy="1219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http://www.physioadvisor.com.au/assets/256/images/12830256(300x300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76600"/>
            <a:ext cx="2590800" cy="330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433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/>
              <a:t>Pectoralis</a:t>
            </a:r>
            <a:r>
              <a:rPr lang="en-US" dirty="0" smtClean="0"/>
              <a:t> Major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b="1" dirty="0" smtClean="0"/>
              <a:t>Prime mover of arm flexion and adduction</a:t>
            </a:r>
            <a:r>
              <a:rPr lang="en-US" dirty="0" smtClean="0"/>
              <a:t>; </a:t>
            </a:r>
            <a:r>
              <a:rPr lang="en-US" b="1" dirty="0" smtClean="0"/>
              <a:t>rotates</a:t>
            </a:r>
            <a:r>
              <a:rPr lang="en-US" dirty="0" smtClean="0"/>
              <a:t> arm </a:t>
            </a:r>
            <a:r>
              <a:rPr lang="en-US" b="1" dirty="0" smtClean="0"/>
              <a:t>medially</a:t>
            </a:r>
            <a:r>
              <a:rPr lang="en-US" dirty="0" smtClean="0"/>
              <a:t>;  </a:t>
            </a:r>
          </a:p>
          <a:p>
            <a:r>
              <a:rPr lang="en-US" dirty="0" smtClean="0"/>
              <a:t>Can help in climbing, throwing, and pushing</a:t>
            </a:r>
          </a:p>
          <a:p>
            <a:endParaRPr lang="en-US" dirty="0"/>
          </a:p>
        </p:txBody>
      </p:sp>
      <p:pic>
        <p:nvPicPr>
          <p:cNvPr id="4" name="Picture 3" descr="10-13aSupMuscles_UN.jpg"/>
          <p:cNvPicPr>
            <a:picLocks noChangeAspect="1"/>
          </p:cNvPicPr>
          <p:nvPr/>
        </p:nvPicPr>
        <p:blipFill>
          <a:blip r:embed="rId3" cstate="print"/>
          <a:srcRect l="12500" r="16964" b="8690"/>
          <a:stretch>
            <a:fillRect/>
          </a:stretch>
        </p:blipFill>
        <p:spPr>
          <a:xfrm>
            <a:off x="679809" y="2667000"/>
            <a:ext cx="4425591" cy="39624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914400" y="3886200"/>
            <a:ext cx="1524000" cy="1524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914400" y="3886200"/>
            <a:ext cx="1143000" cy="685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http://t3.gstatic.com/images?q=tbn:ANd9GcTazhBCoPdt6IQ4rTgMocKgOgpYfa9fxfGI34niONiwmbiAs17beyvKFnX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028949"/>
            <a:ext cx="2590800" cy="3264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35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0-13bSupMuscles_UN.jpg"/>
          <p:cNvPicPr>
            <a:picLocks noChangeAspect="1"/>
          </p:cNvPicPr>
          <p:nvPr/>
        </p:nvPicPr>
        <p:blipFill>
          <a:blip r:embed="rId3" cstate="print"/>
          <a:srcRect l="37543" r="11741" b="6810"/>
          <a:stretch>
            <a:fillRect/>
          </a:stretch>
        </p:blipFill>
        <p:spPr>
          <a:xfrm>
            <a:off x="1143000" y="3075389"/>
            <a:ext cx="3425032" cy="36302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/>
              <a:t>Latissimus</a:t>
            </a:r>
            <a:r>
              <a:rPr lang="en-US" dirty="0" smtClean="0"/>
              <a:t> </a:t>
            </a:r>
            <a:r>
              <a:rPr lang="en-US" dirty="0" err="1" smtClean="0"/>
              <a:t>Dorsi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r>
              <a:rPr lang="en-US" b="1" dirty="0" smtClean="0"/>
              <a:t>Prime mover of arm extension</a:t>
            </a:r>
            <a:r>
              <a:rPr lang="en-US" dirty="0" smtClean="0"/>
              <a:t> and</a:t>
            </a:r>
            <a:r>
              <a:rPr lang="en-US" b="1" dirty="0" smtClean="0"/>
              <a:t> adductor</a:t>
            </a:r>
            <a:r>
              <a:rPr lang="en-US" dirty="0" smtClean="0"/>
              <a:t>; </a:t>
            </a:r>
          </a:p>
          <a:p>
            <a:r>
              <a:rPr lang="en-US" b="1" dirty="0" smtClean="0"/>
              <a:t>medially rotates arm at shoulder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Bringing the arm </a:t>
            </a:r>
            <a:r>
              <a:rPr lang="en-US" b="1" dirty="0" smtClean="0"/>
              <a:t>down</a:t>
            </a:r>
            <a:r>
              <a:rPr lang="en-US" dirty="0" smtClean="0"/>
              <a:t> in a power stroke (striking a blow, hammering, swimming, and rowing)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14400" y="5334000"/>
            <a:ext cx="1371600" cy="762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914400" y="5105400"/>
            <a:ext cx="1219200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http://img.bleacherreport.net/img/images/photos/001/817/588/hi-res-149523827_crop_exact.jpg?w=650&amp;h=440&amp;q=7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373901"/>
            <a:ext cx="4133850" cy="2798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8582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0-13aSupMuscles_UN.jpg"/>
          <p:cNvPicPr>
            <a:picLocks noChangeAspect="1"/>
          </p:cNvPicPr>
          <p:nvPr/>
        </p:nvPicPr>
        <p:blipFill>
          <a:blip r:embed="rId3" cstate="print"/>
          <a:srcRect l="12500" r="16964" b="8690"/>
          <a:stretch>
            <a:fillRect/>
          </a:stretch>
        </p:blipFill>
        <p:spPr>
          <a:xfrm>
            <a:off x="679809" y="3008124"/>
            <a:ext cx="4044591" cy="36212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Deltoid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r>
              <a:rPr lang="en-US" b="1" dirty="0" smtClean="0"/>
              <a:t>Prime mover of arm abduction when all fibers active</a:t>
            </a:r>
            <a:endParaRPr lang="en-US" dirty="0" smtClean="0"/>
          </a:p>
          <a:p>
            <a:r>
              <a:rPr lang="en-US" dirty="0" smtClean="0"/>
              <a:t>Front fibers: arm flexion.  Back fibers: arm extension. (arms during walking)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33400" y="4114800"/>
            <a:ext cx="9144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http://www.kiropraktorcentrum.com/images/kiro/stretch/axelbaksida_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886200"/>
            <a:ext cx="4589400" cy="167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273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226</Words>
  <Application>Microsoft Office PowerPoint</Application>
  <PresentationFormat>On-screen Show (4:3)</PresentationFormat>
  <Paragraphs>43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Muscles of the Human Body!</vt:lpstr>
      <vt:lpstr>Pectoralis Minor</vt:lpstr>
      <vt:lpstr>Serratus Anterior</vt:lpstr>
      <vt:lpstr>Trapezius</vt:lpstr>
      <vt:lpstr>Levator Scapulae</vt:lpstr>
      <vt:lpstr>Rhomboids (Major &amp; Minor)</vt:lpstr>
      <vt:lpstr>Pectoralis Major</vt:lpstr>
      <vt:lpstr>Latissimus Dorsi</vt:lpstr>
      <vt:lpstr>Deltoid</vt:lpstr>
      <vt:lpstr>Rotator Cuff Muscles</vt:lpstr>
      <vt:lpstr>Teres Major</vt:lpstr>
    </vt:vector>
  </TitlesOfParts>
  <Company>LWHS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Muscles of the Human Body!</dc:title>
  <dc:creator>Samantha Taylor</dc:creator>
  <cp:lastModifiedBy>Samantha Taylor</cp:lastModifiedBy>
  <cp:revision>1</cp:revision>
  <dcterms:created xsi:type="dcterms:W3CDTF">2013-10-18T14:55:06Z</dcterms:created>
  <dcterms:modified xsi:type="dcterms:W3CDTF">2013-10-18T14:56:34Z</dcterms:modified>
</cp:coreProperties>
</file>