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21E6B-7AA9-41D3-AEC9-B307158686B5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CB10A-6E5D-4FCF-A3FF-DCCDE1CDA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2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81CE0-B5D1-4686-A434-B87CD2B5A3D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9DD-29C1-413E-8F30-5AA5E332803C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6E52-9FDC-4763-81C7-5A6F1BB39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5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9DD-29C1-413E-8F30-5AA5E332803C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6E52-9FDC-4763-81C7-5A6F1BB39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6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9DD-29C1-413E-8F30-5AA5E332803C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6E52-9FDC-4763-81C7-5A6F1BB39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9DD-29C1-413E-8F30-5AA5E332803C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6E52-9FDC-4763-81C7-5A6F1BB39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4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9DD-29C1-413E-8F30-5AA5E332803C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6E52-9FDC-4763-81C7-5A6F1BB39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6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9DD-29C1-413E-8F30-5AA5E332803C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6E52-9FDC-4763-81C7-5A6F1BB39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6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9DD-29C1-413E-8F30-5AA5E332803C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6E52-9FDC-4763-81C7-5A6F1BB39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4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9DD-29C1-413E-8F30-5AA5E332803C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6E52-9FDC-4763-81C7-5A6F1BB39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2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9DD-29C1-413E-8F30-5AA5E332803C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6E52-9FDC-4763-81C7-5A6F1BB39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9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9DD-29C1-413E-8F30-5AA5E332803C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6E52-9FDC-4763-81C7-5A6F1BB39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E9DD-29C1-413E-8F30-5AA5E332803C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6E52-9FDC-4763-81C7-5A6F1BB39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3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DE9DD-29C1-413E-8F30-5AA5E332803C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36E52-9FDC-4763-81C7-5A6F1BB39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0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Muscles of the Human Body!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Vertebral Column and Thorax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0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11_MuscAbdomWall_1_UN.jpg"/>
          <p:cNvPicPr>
            <a:picLocks noChangeAspect="1"/>
          </p:cNvPicPr>
          <p:nvPr/>
        </p:nvPicPr>
        <p:blipFill>
          <a:blip r:embed="rId3" cstate="print"/>
          <a:srcRect l="20611" r="25954" b="6790"/>
          <a:stretch>
            <a:fillRect/>
          </a:stretch>
        </p:blipFill>
        <p:spPr>
          <a:xfrm>
            <a:off x="5410200" y="2412274"/>
            <a:ext cx="3387590" cy="4140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Linea Alba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4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“White seam”, a </a:t>
            </a:r>
            <a:r>
              <a:rPr lang="en-US" dirty="0" err="1" smtClean="0"/>
              <a:t>tendinous</a:t>
            </a:r>
            <a:r>
              <a:rPr lang="en-US" dirty="0" smtClean="0"/>
              <a:t> seam hat runs from the sternum to the pubic </a:t>
            </a:r>
            <a:r>
              <a:rPr lang="en-US" dirty="0" err="1" smtClean="0"/>
              <a:t>symphysis</a:t>
            </a:r>
            <a:r>
              <a:rPr lang="en-US" dirty="0" smtClean="0"/>
              <a:t>.  Rectus </a:t>
            </a:r>
            <a:r>
              <a:rPr lang="en-US" dirty="0" err="1" smtClean="0"/>
              <a:t>abdominis</a:t>
            </a:r>
            <a:r>
              <a:rPr lang="en-US" dirty="0" smtClean="0"/>
              <a:t> muscle fuses here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10200" y="4343400"/>
            <a:ext cx="1676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3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Erector </a:t>
            </a:r>
            <a:r>
              <a:rPr lang="en-US" dirty="0" err="1" smtClean="0"/>
              <a:t>Spinae</a:t>
            </a:r>
            <a:r>
              <a:rPr lang="en-US" dirty="0" smtClean="0"/>
              <a:t> ( </a:t>
            </a:r>
            <a:r>
              <a:rPr lang="en-US" dirty="0" err="1" smtClean="0"/>
              <a:t>Iliocostalis</a:t>
            </a:r>
            <a:r>
              <a:rPr lang="en-US" dirty="0" smtClean="0"/>
              <a:t>, </a:t>
            </a:r>
            <a:r>
              <a:rPr lang="en-US" dirty="0" err="1" smtClean="0"/>
              <a:t>Longissimus</a:t>
            </a:r>
            <a:r>
              <a:rPr lang="en-US" dirty="0" smtClean="0"/>
              <a:t>, </a:t>
            </a:r>
            <a:r>
              <a:rPr lang="en-US" dirty="0" err="1" smtClean="0"/>
              <a:t>Spinalis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Prime mover of back extension (3 columns of muscles)</a:t>
            </a:r>
          </a:p>
          <a:p>
            <a:r>
              <a:rPr lang="en-US" dirty="0" smtClean="0"/>
              <a:t>Elevates and straightens the spine</a:t>
            </a:r>
            <a:endParaRPr lang="en-US" dirty="0"/>
          </a:p>
        </p:txBody>
      </p:sp>
      <p:pic>
        <p:nvPicPr>
          <p:cNvPr id="4" name="Picture 3" descr="10-09_NeckHead_2_UN.jpg"/>
          <p:cNvPicPr>
            <a:picLocks noChangeAspect="1"/>
          </p:cNvPicPr>
          <p:nvPr/>
        </p:nvPicPr>
        <p:blipFill>
          <a:blip r:embed="rId3" cstate="print"/>
          <a:srcRect l="21057" r="18011" b="27444"/>
          <a:stretch>
            <a:fillRect/>
          </a:stretch>
        </p:blipFill>
        <p:spPr>
          <a:xfrm>
            <a:off x="990600" y="1819835"/>
            <a:ext cx="3048000" cy="46571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3536" y="518621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Spinalis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0891" y="477526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Longissimus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0891" y="251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Iliocostalis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8200" y="2883932"/>
            <a:ext cx="1285009" cy="12644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447800" y="4660900"/>
            <a:ext cx="914400" cy="1143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526145" y="4038600"/>
            <a:ext cx="1664855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4" descr="http://www.polyvore.com/cgi/img-thing?.out=jpg&amp;size=l&amp;tid=267251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01643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0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09_NeckHead_2_UN.jpg"/>
          <p:cNvPicPr>
            <a:picLocks noChangeAspect="1"/>
          </p:cNvPicPr>
          <p:nvPr/>
        </p:nvPicPr>
        <p:blipFill>
          <a:blip r:embed="rId3" cstate="print"/>
          <a:srcRect l="21057" r="18011" b="27444"/>
          <a:stretch>
            <a:fillRect/>
          </a:stretch>
        </p:blipFill>
        <p:spPr>
          <a:xfrm>
            <a:off x="990600" y="1819835"/>
            <a:ext cx="3048000" cy="4657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Quadratus</a:t>
            </a:r>
            <a:r>
              <a:rPr lang="en-US" dirty="0" smtClean="0"/>
              <a:t> </a:t>
            </a:r>
            <a:r>
              <a:rPr lang="en-US" dirty="0" err="1" smtClean="0"/>
              <a:t>Lumborum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When acting together, extends lumbar spine; maintains upright posture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971800" y="5257800"/>
            <a:ext cx="8382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http://blog.advancedprostheticscenter.com/files/2011/09/DSCN01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3" r="37159"/>
          <a:stretch/>
        </p:blipFill>
        <p:spPr bwMode="auto">
          <a:xfrm>
            <a:off x="5257800" y="1905000"/>
            <a:ext cx="266930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1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Intercostals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Pulls ribs towards one another to elevate rib cage, aides in breathing in. </a:t>
            </a:r>
            <a:endParaRPr lang="en-US" dirty="0"/>
          </a:p>
        </p:txBody>
      </p:sp>
      <p:pic>
        <p:nvPicPr>
          <p:cNvPr id="4" name="Picture 3" descr="10-10_RespirMuscle_UN.jpg"/>
          <p:cNvPicPr>
            <a:picLocks noChangeAspect="1"/>
          </p:cNvPicPr>
          <p:nvPr/>
        </p:nvPicPr>
        <p:blipFill>
          <a:blip r:embed="rId3" cstate="print"/>
          <a:srcRect b="55944"/>
          <a:stretch>
            <a:fillRect/>
          </a:stretch>
        </p:blipFill>
        <p:spPr>
          <a:xfrm>
            <a:off x="762000" y="3276600"/>
            <a:ext cx="5069941" cy="282392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209800" y="3048000"/>
            <a:ext cx="9906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http://www.arthritistoday.org/Fitness/Exercise-Videos-and-Photos/yoga-exercises/asset-upload-file70-288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3" r="19831"/>
          <a:stretch/>
        </p:blipFill>
        <p:spPr bwMode="auto">
          <a:xfrm>
            <a:off x="6172200" y="2488170"/>
            <a:ext cx="2175987" cy="357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Intercostals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ribs together and depresses rib cage; aids in forced expiration</a:t>
            </a:r>
            <a:endParaRPr lang="en-US" dirty="0"/>
          </a:p>
        </p:txBody>
      </p:sp>
      <p:pic>
        <p:nvPicPr>
          <p:cNvPr id="5" name="Picture 4" descr="10-10_RespirMuscle_UN.jpg"/>
          <p:cNvPicPr>
            <a:picLocks noChangeAspect="1"/>
          </p:cNvPicPr>
          <p:nvPr/>
        </p:nvPicPr>
        <p:blipFill>
          <a:blip r:embed="rId3" cstate="print"/>
          <a:srcRect b="55944"/>
          <a:stretch>
            <a:fillRect/>
          </a:stretch>
        </p:blipFill>
        <p:spPr>
          <a:xfrm>
            <a:off x="762000" y="3276600"/>
            <a:ext cx="5069941" cy="282392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124200" y="3352800"/>
            <a:ext cx="914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http://brianandbobbie.com/assets/bnb/blog/renae%20exhale%20hillso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r="9442"/>
          <a:stretch/>
        </p:blipFill>
        <p:spPr bwMode="auto">
          <a:xfrm>
            <a:off x="5715000" y="3505200"/>
            <a:ext cx="3190492" cy="228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Diaphragm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Prime mover of inspiration.  Dome-shaped when relaxed, flattened when contracted. </a:t>
            </a:r>
            <a:endParaRPr lang="en-US" dirty="0"/>
          </a:p>
        </p:txBody>
      </p:sp>
      <p:pic>
        <p:nvPicPr>
          <p:cNvPr id="4" name="Picture 3" descr="10-10_RespirMuscle_UN.jpg"/>
          <p:cNvPicPr>
            <a:picLocks noChangeAspect="1"/>
          </p:cNvPicPr>
          <p:nvPr/>
        </p:nvPicPr>
        <p:blipFill>
          <a:blip r:embed="rId3" cstate="print"/>
          <a:srcRect l="12024" t="45245" r="14330" b="3637"/>
          <a:stretch>
            <a:fillRect/>
          </a:stretch>
        </p:blipFill>
        <p:spPr>
          <a:xfrm>
            <a:off x="1143000" y="2971800"/>
            <a:ext cx="3733800" cy="3276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38200" y="4114800"/>
            <a:ext cx="914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http://upload.wikimedia.org/wikipedia/commons/9/9c/Diaphragmatic_breathi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5238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4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11_MuscAbdomWall_1_UN.jpg"/>
          <p:cNvPicPr>
            <a:picLocks noChangeAspect="1"/>
          </p:cNvPicPr>
          <p:nvPr/>
        </p:nvPicPr>
        <p:blipFill>
          <a:blip r:embed="rId3" cstate="print"/>
          <a:srcRect l="20611" r="25954" b="6790"/>
          <a:stretch>
            <a:fillRect/>
          </a:stretch>
        </p:blipFill>
        <p:spPr>
          <a:xfrm>
            <a:off x="5410200" y="2412274"/>
            <a:ext cx="3387590" cy="4140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Rectus </a:t>
            </a:r>
            <a:r>
              <a:rPr lang="en-US" dirty="0" err="1" smtClean="0"/>
              <a:t>Abdominis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676400"/>
          </a:xfrm>
        </p:spPr>
        <p:txBody>
          <a:bodyPr/>
          <a:lstStyle/>
          <a:p>
            <a:r>
              <a:rPr lang="en-US" dirty="0" smtClean="0"/>
              <a:t>Flexes lumbar region of vertebral column. Flexes the vertebral column as in a sit up.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391400" y="4191000"/>
            <a:ext cx="12954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2" name="Picture 6" descr="http://super-mob.com/General/MFT/Screensavers%20MFT/Ab_Crunch_0002_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-11_MuscAbdomWall_1_UN.jpg"/>
          <p:cNvPicPr>
            <a:picLocks noChangeAspect="1"/>
          </p:cNvPicPr>
          <p:nvPr/>
        </p:nvPicPr>
        <p:blipFill>
          <a:blip r:embed="rId3" cstate="print"/>
          <a:srcRect l="20611" r="25954" b="6790"/>
          <a:stretch>
            <a:fillRect/>
          </a:stretch>
        </p:blipFill>
        <p:spPr>
          <a:xfrm>
            <a:off x="5410200" y="2412274"/>
            <a:ext cx="3387590" cy="4140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External &amp; Internal Oblique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182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Synergist to Rectus </a:t>
            </a:r>
            <a:r>
              <a:rPr lang="en-US" dirty="0" err="1" smtClean="0"/>
              <a:t>abdominis</a:t>
            </a:r>
            <a:r>
              <a:rPr lang="en-US" dirty="0" smtClean="0"/>
              <a:t> when the pair contracts at the same time (sit-up).  </a:t>
            </a:r>
            <a:r>
              <a:rPr lang="en-US" b="1" u="sng" dirty="0" smtClean="0"/>
              <a:t>Compresses the abdomen.  Acting individually, used in trunk rotation, lateral flexion (side sit up)</a:t>
            </a:r>
            <a:endParaRPr lang="en-US" b="1" u="sng" dirty="0"/>
          </a:p>
        </p:txBody>
      </p:sp>
      <p:cxnSp>
        <p:nvCxnSpPr>
          <p:cNvPr id="5" name="Straight Arrow Connector 4"/>
          <p:cNvCxnSpPr>
            <a:stCxn id="8" idx="2"/>
          </p:cNvCxnSpPr>
          <p:nvPr/>
        </p:nvCxnSpPr>
        <p:spPr>
          <a:xfrm>
            <a:off x="5257800" y="4075331"/>
            <a:ext cx="990600" cy="6490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0" idx="2"/>
          </p:cNvCxnSpPr>
          <p:nvPr/>
        </p:nvCxnSpPr>
        <p:spPr>
          <a:xfrm>
            <a:off x="4991100" y="4684931"/>
            <a:ext cx="1257300" cy="4966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24400" y="3429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Internal Oblique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4038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External Oblique</a:t>
            </a:r>
            <a:endParaRPr lang="en-US" dirty="0"/>
          </a:p>
        </p:txBody>
      </p:sp>
      <p:pic>
        <p:nvPicPr>
          <p:cNvPr id="25604" name="Picture 4" descr="http://www.beginnertriathlete.com/cms/articleimages/486/Oblique_Crunche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45" y="2971800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4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Transversus</a:t>
            </a:r>
            <a:r>
              <a:rPr lang="en-US" dirty="0" smtClean="0"/>
              <a:t> </a:t>
            </a:r>
            <a:r>
              <a:rPr lang="en-US" dirty="0" err="1" smtClean="0"/>
              <a:t>Abdominis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Compresses abdomen</a:t>
            </a:r>
            <a:endParaRPr lang="en-US" dirty="0"/>
          </a:p>
        </p:txBody>
      </p:sp>
      <p:pic>
        <p:nvPicPr>
          <p:cNvPr id="4" name="Picture 3" descr="10-11_MuscAbdomWall_1_UN.jpg"/>
          <p:cNvPicPr>
            <a:picLocks noChangeAspect="1"/>
          </p:cNvPicPr>
          <p:nvPr/>
        </p:nvPicPr>
        <p:blipFill>
          <a:blip r:embed="rId3" cstate="print"/>
          <a:srcRect l="20611" r="25954" b="6790"/>
          <a:stretch>
            <a:fillRect/>
          </a:stretch>
        </p:blipFill>
        <p:spPr>
          <a:xfrm>
            <a:off x="5410200" y="2412274"/>
            <a:ext cx="3387590" cy="414092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486400" y="3962400"/>
            <a:ext cx="9144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http://health.usf.edu/nocms/medicine/anatomylab/surface/abdomen/abdome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195</Words>
  <Application>Microsoft Office PowerPoint</Application>
  <PresentationFormat>On-screen Show (4:3)</PresentationFormat>
  <Paragraphs>36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Muscles of the Human Body!</vt:lpstr>
      <vt:lpstr>Erector Spinae ( Iliocostalis, Longissimus, Spinalis)</vt:lpstr>
      <vt:lpstr>Quadratus Lumborum</vt:lpstr>
      <vt:lpstr>External Intercostals</vt:lpstr>
      <vt:lpstr>Internal Intercostals</vt:lpstr>
      <vt:lpstr>Diaphragm</vt:lpstr>
      <vt:lpstr>Rectus Abdominis</vt:lpstr>
      <vt:lpstr>External &amp; Internal Oblique</vt:lpstr>
      <vt:lpstr>Transversus Abdominis</vt:lpstr>
      <vt:lpstr>Linea Alba</vt:lpstr>
    </vt:vector>
  </TitlesOfParts>
  <Company>LWHS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Human Body!</dc:title>
  <dc:creator>Samantha Taylor</dc:creator>
  <cp:lastModifiedBy>Samantha Taylor</cp:lastModifiedBy>
  <cp:revision>1</cp:revision>
  <dcterms:created xsi:type="dcterms:W3CDTF">2013-10-18T14:53:27Z</dcterms:created>
  <dcterms:modified xsi:type="dcterms:W3CDTF">2013-10-18T14:54:49Z</dcterms:modified>
</cp:coreProperties>
</file>