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7" r:id="rId2"/>
    <p:sldId id="299" r:id="rId3"/>
    <p:sldId id="300" r:id="rId4"/>
    <p:sldId id="301" r:id="rId5"/>
    <p:sldId id="302" r:id="rId6"/>
    <p:sldId id="303" r:id="rId7"/>
    <p:sldId id="304" r:id="rId8"/>
    <p:sldId id="305" r:id="rId9"/>
    <p:sldId id="306" r:id="rId10"/>
    <p:sldId id="307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57CB37-7129-4510-B3CF-2EC68C06395F}" type="datetimeFigureOut">
              <a:rPr lang="en-US" smtClean="0"/>
              <a:t>10/21/2013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E863B2-527D-47D9-8BA7-94CBB3B20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8955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19DF84-C5B6-4109-ABA7-5A550E8A460D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19DF84-C5B6-4109-ABA7-5A550E8A460D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19DF84-C5B6-4109-ABA7-5A550E8A460D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19DF84-C5B6-4109-ABA7-5A550E8A460D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19DF84-C5B6-4109-ABA7-5A550E8A460D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19DF84-C5B6-4109-ABA7-5A550E8A460D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19DF84-C5B6-4109-ABA7-5A550E8A460D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19DF84-C5B6-4109-ABA7-5A550E8A460D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19DF84-C5B6-4109-ABA7-5A550E8A460D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19DF84-C5B6-4109-ABA7-5A550E8A460D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6116E-F1C2-4E6E-B652-B54919D5A069}" type="datetimeFigureOut">
              <a:rPr lang="en-US" smtClean="0"/>
              <a:t>10/21/2013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ACD79-645A-4AB5-94F7-257A7D635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5702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6116E-F1C2-4E6E-B652-B54919D5A069}" type="datetimeFigureOut">
              <a:rPr lang="en-US" smtClean="0"/>
              <a:t>10/21/2013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ACD79-645A-4AB5-94F7-257A7D635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0245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6116E-F1C2-4E6E-B652-B54919D5A069}" type="datetimeFigureOut">
              <a:rPr lang="en-US" smtClean="0"/>
              <a:t>10/21/2013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ACD79-645A-4AB5-94F7-257A7D635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865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6116E-F1C2-4E6E-B652-B54919D5A069}" type="datetimeFigureOut">
              <a:rPr lang="en-US" smtClean="0"/>
              <a:t>10/21/2013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ACD79-645A-4AB5-94F7-257A7D635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063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6116E-F1C2-4E6E-B652-B54919D5A069}" type="datetimeFigureOut">
              <a:rPr lang="en-US" smtClean="0"/>
              <a:t>10/21/2013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ACD79-645A-4AB5-94F7-257A7D635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279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6116E-F1C2-4E6E-B652-B54919D5A069}" type="datetimeFigureOut">
              <a:rPr lang="en-US" smtClean="0"/>
              <a:t>10/21/2013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ACD79-645A-4AB5-94F7-257A7D635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88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6116E-F1C2-4E6E-B652-B54919D5A069}" type="datetimeFigureOut">
              <a:rPr lang="en-US" smtClean="0"/>
              <a:t>10/21/2013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ACD79-645A-4AB5-94F7-257A7D635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300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6116E-F1C2-4E6E-B652-B54919D5A069}" type="datetimeFigureOut">
              <a:rPr lang="en-US" smtClean="0"/>
              <a:t>10/21/2013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ACD79-645A-4AB5-94F7-257A7D635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9737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6116E-F1C2-4E6E-B652-B54919D5A069}" type="datetimeFigureOut">
              <a:rPr lang="en-US" smtClean="0"/>
              <a:t>10/21/2013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ACD79-645A-4AB5-94F7-257A7D635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6121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6116E-F1C2-4E6E-B652-B54919D5A069}" type="datetimeFigureOut">
              <a:rPr lang="en-US" smtClean="0"/>
              <a:t>10/21/2013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ACD79-645A-4AB5-94F7-257A7D635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8142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6116E-F1C2-4E6E-B652-B54919D5A069}" type="datetimeFigureOut">
              <a:rPr lang="en-US" smtClean="0"/>
              <a:t>10/21/2013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ACD79-645A-4AB5-94F7-257A7D635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852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06116E-F1C2-4E6E-B652-B54919D5A069}" type="datetimeFigureOut">
              <a:rPr lang="en-US" smtClean="0"/>
              <a:t>10/21/2013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CACD79-645A-4AB5-94F7-257A7D635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309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1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828800"/>
            <a:ext cx="7772400" cy="1470025"/>
          </a:xfrm>
        </p:spPr>
        <p:txBody>
          <a:bodyPr>
            <a:noAutofit/>
          </a:bodyPr>
          <a:lstStyle/>
          <a:p>
            <a:r>
              <a:rPr lang="en-US" sz="5400" b="1" dirty="0" smtClean="0">
                <a:latin typeface="ArabBruD" pitchFamily="66" charset="0"/>
              </a:rPr>
              <a:t>Chapter 9</a:t>
            </a:r>
            <a:br>
              <a:rPr lang="en-US" sz="5400" b="1" dirty="0" smtClean="0">
                <a:latin typeface="ArabBruD" pitchFamily="66" charset="0"/>
              </a:rPr>
            </a:br>
            <a:r>
              <a:rPr lang="en-US" sz="5400" b="1" dirty="0" smtClean="0">
                <a:latin typeface="ArabBruD" pitchFamily="66" charset="0"/>
              </a:rPr>
              <a:t>Muscles and Muscle Tissue</a:t>
            </a:r>
            <a:endParaRPr lang="en-US" sz="5400" b="1" dirty="0">
              <a:latin typeface="ArabBruD" pitchFamily="66" charset="0"/>
            </a:endParaRPr>
          </a:p>
        </p:txBody>
      </p:sp>
      <p:pic>
        <p:nvPicPr>
          <p:cNvPr id="90114" name="Picture 2" descr="http://epcdn.net/ups/d49/rzc9kvouhw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533400"/>
            <a:ext cx="1066800" cy="1190625"/>
          </a:xfrm>
          <a:prstGeom prst="rect">
            <a:avLst/>
          </a:prstGeom>
          <a:noFill/>
        </p:spPr>
      </p:pic>
      <p:pic>
        <p:nvPicPr>
          <p:cNvPr id="90116" name="Picture 4" descr="http://valentino-art.hit.bg/contortionist_maggi_2_big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19800" y="304800"/>
            <a:ext cx="2956938" cy="2362200"/>
          </a:xfrm>
          <a:prstGeom prst="rect">
            <a:avLst/>
          </a:prstGeom>
          <a:noFill/>
        </p:spPr>
      </p:pic>
      <p:pic>
        <p:nvPicPr>
          <p:cNvPr id="90118" name="Picture 6" descr="http://i.abcnews.com/images/Health/nm_muscle_man_090128_main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971800" y="4114800"/>
            <a:ext cx="3350096" cy="2514600"/>
          </a:xfrm>
          <a:prstGeom prst="rect">
            <a:avLst/>
          </a:prstGeom>
          <a:noFill/>
        </p:spPr>
      </p:pic>
      <p:sp>
        <p:nvSpPr>
          <p:cNvPr id="7" name="Subtitle 2"/>
          <p:cNvSpPr>
            <a:spLocks noGrp="1"/>
          </p:cNvSpPr>
          <p:nvPr>
            <p:ph type="subTitle" idx="1"/>
          </p:nvPr>
        </p:nvSpPr>
        <p:spPr>
          <a:xfrm>
            <a:off x="1295400" y="3238500"/>
            <a:ext cx="6400800" cy="723900"/>
          </a:xfrm>
        </p:spPr>
        <p:txBody>
          <a:bodyPr/>
          <a:lstStyle/>
          <a:p>
            <a:r>
              <a:rPr lang="en-US" dirty="0" smtClean="0"/>
              <a:t>Cellular Respiration - Hypertrophy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8656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Muscle Hypertrophy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76800" y="1295400"/>
            <a:ext cx="4038600" cy="28194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Hyper- = above/excessive</a:t>
            </a:r>
          </a:p>
          <a:p>
            <a:r>
              <a:rPr lang="en-US" dirty="0" smtClean="0"/>
              <a:t>-trophy = nourishment</a:t>
            </a:r>
          </a:p>
          <a:p>
            <a:r>
              <a:rPr lang="en-US" dirty="0" smtClean="0"/>
              <a:t>Increase in the diameter of muscle fibers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000" y="4038600"/>
            <a:ext cx="4267200" cy="26670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Fibers are filled with more myofibrils, mitochondria, etc.</a:t>
            </a:r>
          </a:p>
          <a:p>
            <a:r>
              <a:rPr lang="en-US" dirty="0" smtClean="0"/>
              <a:t>Results from very forceful, repetitive activity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111618" name="Picture 2" descr="http://achillesblog.com/tomtom/files/2008/12/calf-muscle-exercise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48400" y="3810000"/>
            <a:ext cx="2209800" cy="2702031"/>
          </a:xfrm>
          <a:prstGeom prst="rect">
            <a:avLst/>
          </a:prstGeom>
          <a:noFill/>
        </p:spPr>
      </p:pic>
      <p:pic>
        <p:nvPicPr>
          <p:cNvPr id="111624" name="Picture 8" descr="http://www.t-nation.com/img/photos/07-163-feature/image010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43000" y="1150409"/>
            <a:ext cx="2133600" cy="265959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33619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Cellular Respiration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8382000" cy="4144963"/>
          </a:xfrm>
        </p:spPr>
        <p:txBody>
          <a:bodyPr>
            <a:normAutofit/>
          </a:bodyPr>
          <a:lstStyle/>
          <a:p>
            <a:pPr lvl="0"/>
            <a:r>
              <a:rPr lang="en-US" b="1" dirty="0" err="1" smtClean="0"/>
              <a:t>Glycolysis</a:t>
            </a:r>
            <a:endParaRPr lang="en-US" b="1" dirty="0" smtClean="0"/>
          </a:p>
          <a:p>
            <a:pPr lvl="1"/>
            <a:r>
              <a:rPr lang="en-US" sz="2800" dirty="0" smtClean="0"/>
              <a:t>Anaerobic respiration (no oxygen)</a:t>
            </a:r>
          </a:p>
          <a:p>
            <a:pPr lvl="1"/>
            <a:r>
              <a:rPr lang="en-US" sz="2800" dirty="0" smtClean="0"/>
              <a:t>Breakdown of glucose to </a:t>
            </a:r>
            <a:r>
              <a:rPr lang="en-US" sz="2800" dirty="0" err="1" smtClean="0"/>
              <a:t>pyruvic</a:t>
            </a:r>
            <a:r>
              <a:rPr lang="en-US" sz="2800" dirty="0" smtClean="0"/>
              <a:t> acid</a:t>
            </a:r>
          </a:p>
          <a:p>
            <a:pPr lvl="2"/>
            <a:r>
              <a:rPr lang="en-US" sz="2400" dirty="0" smtClean="0"/>
              <a:t>Too much </a:t>
            </a:r>
            <a:r>
              <a:rPr lang="en-US" sz="2400" dirty="0" err="1" smtClean="0"/>
              <a:t>pyruvic</a:t>
            </a:r>
            <a:r>
              <a:rPr lang="en-US" sz="2400" dirty="0" smtClean="0"/>
              <a:t> acid leads to lactic acid buildup</a:t>
            </a:r>
          </a:p>
          <a:p>
            <a:pPr lvl="1"/>
            <a:r>
              <a:rPr lang="en-US" sz="2800" dirty="0" smtClean="0"/>
              <a:t>Occurs in the cytoplasm</a:t>
            </a:r>
          </a:p>
          <a:p>
            <a:pPr lvl="1"/>
            <a:r>
              <a:rPr lang="en-US" sz="2800" dirty="0" smtClean="0"/>
              <a:t>Generates a net gain of </a:t>
            </a:r>
          </a:p>
          <a:p>
            <a:pPr lvl="1">
              <a:buNone/>
            </a:pPr>
            <a:r>
              <a:rPr lang="en-US" sz="2800" dirty="0" smtClean="0"/>
              <a:t>	2 ATP</a:t>
            </a:r>
            <a:endParaRPr lang="en-US" sz="28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533400" y="914400"/>
            <a:ext cx="8305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/>
          <a:p>
            <a:pPr lvl="0"/>
            <a:r>
              <a:rPr lang="en-US" sz="4400" dirty="0" smtClean="0"/>
              <a:t>C</a:t>
            </a:r>
            <a:r>
              <a:rPr lang="en-US" sz="4400" baseline="-25000" dirty="0" smtClean="0"/>
              <a:t>6</a:t>
            </a:r>
            <a:r>
              <a:rPr lang="en-US" sz="4400" dirty="0" smtClean="0"/>
              <a:t>H</a:t>
            </a:r>
            <a:r>
              <a:rPr lang="en-US" sz="4400" baseline="-25000" dirty="0" smtClean="0"/>
              <a:t>12</a:t>
            </a:r>
            <a:r>
              <a:rPr lang="en-US" sz="4400" dirty="0" smtClean="0"/>
              <a:t>O</a:t>
            </a:r>
            <a:r>
              <a:rPr lang="en-US" sz="4400" baseline="-25000" dirty="0" smtClean="0"/>
              <a:t>6</a:t>
            </a:r>
            <a:r>
              <a:rPr lang="en-US" sz="4400" dirty="0" smtClean="0"/>
              <a:t> +</a:t>
            </a:r>
            <a:r>
              <a:rPr lang="en-US" sz="4400" baseline="-25000" dirty="0" smtClean="0"/>
              <a:t> </a:t>
            </a:r>
            <a:r>
              <a:rPr lang="en-US" sz="4400" dirty="0" smtClean="0"/>
              <a:t>6O</a:t>
            </a:r>
            <a:r>
              <a:rPr lang="en-US" sz="4400" baseline="-25000" dirty="0" smtClean="0"/>
              <a:t>2</a:t>
            </a:r>
            <a:r>
              <a:rPr lang="en-US" sz="4400" dirty="0" smtClean="0"/>
              <a:t> + 6H</a:t>
            </a:r>
            <a:r>
              <a:rPr lang="en-US" sz="4400" baseline="-25000" dirty="0" smtClean="0"/>
              <a:t>2</a:t>
            </a:r>
            <a:r>
              <a:rPr lang="en-US" sz="4400" dirty="0" smtClean="0"/>
              <a:t>O </a:t>
            </a:r>
            <a:r>
              <a:rPr lang="en-US" sz="4400" dirty="0" smtClean="0">
                <a:sym typeface="Wingdings"/>
              </a:rPr>
              <a:t></a:t>
            </a:r>
            <a:r>
              <a:rPr lang="en-US" sz="4400" dirty="0" smtClean="0"/>
              <a:t> 6CO</a:t>
            </a:r>
            <a:r>
              <a:rPr lang="en-US" sz="4400" baseline="-25000" dirty="0" smtClean="0"/>
              <a:t>2</a:t>
            </a:r>
            <a:r>
              <a:rPr lang="en-US" sz="4400" dirty="0" smtClean="0"/>
              <a:t> + 12H</a:t>
            </a:r>
            <a:r>
              <a:rPr lang="en-US" sz="4400" baseline="-25000" dirty="0" smtClean="0"/>
              <a:t>2</a:t>
            </a:r>
            <a:r>
              <a:rPr lang="en-US" sz="4400" dirty="0" smtClean="0"/>
              <a:t>0</a:t>
            </a:r>
            <a:endParaRPr lang="en-US" sz="4400" dirty="0"/>
          </a:p>
        </p:txBody>
      </p:sp>
      <p:pic>
        <p:nvPicPr>
          <p:cNvPr id="4098" name="Picture 2" descr="http://www.virtualsoftware.com/quantum/energy/ENERGY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80000" y="3962400"/>
            <a:ext cx="3759200" cy="28194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900565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28800"/>
            <a:ext cx="8229600" cy="4648200"/>
          </a:xfrm>
        </p:spPr>
        <p:txBody>
          <a:bodyPr>
            <a:normAutofit lnSpcReduction="10000"/>
          </a:bodyPr>
          <a:lstStyle/>
          <a:p>
            <a:pPr lvl="0"/>
            <a:r>
              <a:rPr lang="en-US" sz="3300" b="1" dirty="0" smtClean="0"/>
              <a:t>Mitochondrial ATP production</a:t>
            </a:r>
          </a:p>
          <a:p>
            <a:pPr lvl="1"/>
            <a:r>
              <a:rPr lang="en-US" sz="3000" dirty="0" smtClean="0"/>
              <a:t>Aerobic respiration (oxygen)</a:t>
            </a:r>
          </a:p>
          <a:p>
            <a:pPr lvl="1"/>
            <a:r>
              <a:rPr lang="en-US" sz="3000" dirty="0" smtClean="0"/>
              <a:t>Takes place inside the mitochondria</a:t>
            </a:r>
          </a:p>
          <a:p>
            <a:pPr lvl="1"/>
            <a:r>
              <a:rPr lang="en-US" sz="3000" dirty="0" err="1" smtClean="0"/>
              <a:t>Beakdown</a:t>
            </a:r>
            <a:r>
              <a:rPr lang="en-US" sz="3000" dirty="0" smtClean="0"/>
              <a:t> of </a:t>
            </a:r>
            <a:r>
              <a:rPr lang="en-US" sz="3000" dirty="0" err="1" smtClean="0"/>
              <a:t>pyruvic</a:t>
            </a:r>
            <a:r>
              <a:rPr lang="en-US" sz="3000" dirty="0" smtClean="0"/>
              <a:t> acid into hydrogen and carbon dioxide</a:t>
            </a:r>
          </a:p>
          <a:p>
            <a:pPr lvl="2"/>
            <a:r>
              <a:rPr lang="en-US" sz="2600" dirty="0" smtClean="0"/>
              <a:t>Hydrogen then goes on</a:t>
            </a:r>
          </a:p>
          <a:p>
            <a:pPr lvl="2">
              <a:buNone/>
            </a:pPr>
            <a:r>
              <a:rPr lang="en-US" sz="2600" dirty="0" smtClean="0"/>
              <a:t>   to make H</a:t>
            </a:r>
            <a:r>
              <a:rPr lang="en-US" sz="2600" baseline="-25000" dirty="0" smtClean="0"/>
              <a:t>2</a:t>
            </a:r>
            <a:r>
              <a:rPr lang="en-US" sz="2600" dirty="0" smtClean="0"/>
              <a:t>O</a:t>
            </a:r>
          </a:p>
          <a:p>
            <a:pPr lvl="1"/>
            <a:r>
              <a:rPr lang="en-US" sz="3000" dirty="0" smtClean="0"/>
              <a:t>Generates a net gain </a:t>
            </a:r>
          </a:p>
          <a:p>
            <a:pPr lvl="1">
              <a:buNone/>
            </a:pPr>
            <a:r>
              <a:rPr lang="en-US" sz="3000" dirty="0" smtClean="0"/>
              <a:t>    of 34 ATP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Cellular Respiration</a:t>
            </a:r>
            <a:endParaRPr lang="en-US" b="1" dirty="0"/>
          </a:p>
        </p:txBody>
      </p:sp>
      <p:sp>
        <p:nvSpPr>
          <p:cNvPr id="6" name="Rectangle 5"/>
          <p:cNvSpPr/>
          <p:nvPr/>
        </p:nvSpPr>
        <p:spPr>
          <a:xfrm>
            <a:off x="457200" y="1143000"/>
            <a:ext cx="8340938" cy="7232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4100" dirty="0" smtClean="0"/>
              <a:t>C</a:t>
            </a:r>
            <a:r>
              <a:rPr lang="en-US" sz="4100" baseline="-25000" dirty="0" smtClean="0"/>
              <a:t>6</a:t>
            </a:r>
            <a:r>
              <a:rPr lang="en-US" sz="4100" dirty="0" smtClean="0"/>
              <a:t>H</a:t>
            </a:r>
            <a:r>
              <a:rPr lang="en-US" sz="4100" baseline="-25000" dirty="0" smtClean="0"/>
              <a:t>12</a:t>
            </a:r>
            <a:r>
              <a:rPr lang="en-US" sz="4100" dirty="0" smtClean="0"/>
              <a:t>O</a:t>
            </a:r>
            <a:r>
              <a:rPr lang="en-US" sz="4100" baseline="-25000" dirty="0" smtClean="0"/>
              <a:t>6</a:t>
            </a:r>
            <a:r>
              <a:rPr lang="en-US" sz="4100" dirty="0" smtClean="0"/>
              <a:t> +</a:t>
            </a:r>
            <a:r>
              <a:rPr lang="en-US" sz="4100" baseline="-25000" dirty="0" smtClean="0"/>
              <a:t> </a:t>
            </a:r>
            <a:r>
              <a:rPr lang="en-US" sz="4100" dirty="0" smtClean="0"/>
              <a:t>6O</a:t>
            </a:r>
            <a:r>
              <a:rPr lang="en-US" sz="4100" baseline="-25000" dirty="0" smtClean="0"/>
              <a:t>2</a:t>
            </a:r>
            <a:r>
              <a:rPr lang="en-US" sz="4100" dirty="0" smtClean="0"/>
              <a:t> + 6H</a:t>
            </a:r>
            <a:r>
              <a:rPr lang="en-US" sz="4100" baseline="-25000" dirty="0" smtClean="0"/>
              <a:t>2</a:t>
            </a:r>
            <a:r>
              <a:rPr lang="en-US" sz="4100" dirty="0" smtClean="0"/>
              <a:t>O </a:t>
            </a:r>
            <a:r>
              <a:rPr lang="en-US" sz="4100" dirty="0" smtClean="0">
                <a:sym typeface="Wingdings"/>
              </a:rPr>
              <a:t></a:t>
            </a:r>
            <a:r>
              <a:rPr lang="en-US" sz="4100" dirty="0" smtClean="0"/>
              <a:t> 6CO</a:t>
            </a:r>
            <a:r>
              <a:rPr lang="en-US" sz="4100" baseline="-25000" dirty="0" smtClean="0"/>
              <a:t>2</a:t>
            </a:r>
            <a:r>
              <a:rPr lang="en-US" sz="4100" dirty="0" smtClean="0"/>
              <a:t> + 12H</a:t>
            </a:r>
            <a:r>
              <a:rPr lang="en-US" sz="4100" baseline="-25000" dirty="0" smtClean="0"/>
              <a:t>2</a:t>
            </a:r>
            <a:r>
              <a:rPr lang="en-US" sz="4100" dirty="0" smtClean="0"/>
              <a:t>0</a:t>
            </a:r>
            <a:endParaRPr lang="en-US" sz="4100" dirty="0"/>
          </a:p>
        </p:txBody>
      </p:sp>
      <p:pic>
        <p:nvPicPr>
          <p:cNvPr id="2050" name="Picture 2" descr="http://s3.hubimg.com/u/495250_f52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51400" y="4267200"/>
            <a:ext cx="4064000" cy="243840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247333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Creatine</a:t>
            </a:r>
            <a:r>
              <a:rPr lang="en-US" dirty="0" smtClean="0"/>
              <a:t> Phosphate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981200"/>
            <a:ext cx="8077200" cy="4572000"/>
          </a:xfrm>
        </p:spPr>
        <p:txBody>
          <a:bodyPr>
            <a:normAutofit/>
          </a:bodyPr>
          <a:lstStyle/>
          <a:p>
            <a:r>
              <a:rPr lang="en-US" dirty="0" smtClean="0"/>
              <a:t>During exercise, the demand for ATP soars and is used up quickly.</a:t>
            </a:r>
          </a:p>
          <a:p>
            <a:r>
              <a:rPr lang="en-US" dirty="0" err="1" smtClean="0"/>
              <a:t>Creatine</a:t>
            </a:r>
            <a:r>
              <a:rPr lang="en-US" dirty="0" smtClean="0"/>
              <a:t> phosphate (CP) helps to quickly restore ADP into ATP</a:t>
            </a:r>
          </a:p>
          <a:p>
            <a:r>
              <a:rPr lang="en-US" dirty="0" smtClean="0"/>
              <a:t>Together this gives muscles the ability to contract maximally for about 15 s (short bursts</a:t>
            </a:r>
          </a:p>
          <a:p>
            <a:pPr>
              <a:buNone/>
            </a:pPr>
            <a:r>
              <a:rPr lang="en-US" dirty="0" smtClean="0"/>
              <a:t>    of activity)</a:t>
            </a:r>
          </a:p>
          <a:p>
            <a:r>
              <a:rPr lang="en-US" dirty="0" smtClean="0"/>
              <a:t>Muscle cells store 4-5x’s as much CP </a:t>
            </a:r>
          </a:p>
          <a:p>
            <a:pPr>
              <a:buNone/>
            </a:pPr>
            <a:r>
              <a:rPr lang="en-US" dirty="0" smtClean="0"/>
              <a:t>     as ATP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895600" y="1295400"/>
            <a:ext cx="3352800" cy="685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CP + ADP </a:t>
            </a:r>
            <a:r>
              <a:rPr lang="en-US" dirty="0" smtClean="0">
                <a:sym typeface="Wingdings" pitchFamily="2" charset="2"/>
              </a:rPr>
              <a:t> C + ATP</a:t>
            </a:r>
            <a:endParaRPr lang="en-US" dirty="0"/>
          </a:p>
        </p:txBody>
      </p:sp>
      <p:pic>
        <p:nvPicPr>
          <p:cNvPr id="107522" name="Picture 2" descr="http://4.bp.blogspot.com/_jiW8-dO20r4/R4yt_6N-O0I/AAAAAAAAAEU/2V_LoXCMtHE/s400/creatine300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53200" y="4305300"/>
            <a:ext cx="2400300" cy="24003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18582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Creatine</a:t>
            </a:r>
            <a:r>
              <a:rPr lang="en-US" dirty="0" smtClean="0"/>
              <a:t> Supplementation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305800" cy="48768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Synthesized in </a:t>
            </a:r>
            <a:r>
              <a:rPr lang="en-US" b="1" dirty="0" smtClean="0"/>
              <a:t>body</a:t>
            </a:r>
            <a:r>
              <a:rPr lang="en-US" dirty="0" smtClean="0"/>
              <a:t> and derived from </a:t>
            </a:r>
            <a:r>
              <a:rPr lang="en-US" b="1" dirty="0" smtClean="0"/>
              <a:t>food</a:t>
            </a:r>
          </a:p>
          <a:p>
            <a:r>
              <a:rPr lang="en-US" dirty="0" smtClean="0"/>
              <a:t>Adults need to ingest </a:t>
            </a:r>
            <a:r>
              <a:rPr lang="en-US" b="1" dirty="0" smtClean="0"/>
              <a:t>2g</a:t>
            </a:r>
            <a:r>
              <a:rPr lang="en-US" dirty="0" smtClean="0"/>
              <a:t> </a:t>
            </a:r>
            <a:r>
              <a:rPr lang="en-US" b="1" dirty="0" smtClean="0"/>
              <a:t>daily</a:t>
            </a:r>
            <a:r>
              <a:rPr lang="en-US" dirty="0" smtClean="0"/>
              <a:t> to replace what is lost through urination.</a:t>
            </a:r>
          </a:p>
          <a:p>
            <a:r>
              <a:rPr lang="en-US" dirty="0" smtClean="0"/>
              <a:t>Some studies have </a:t>
            </a:r>
            <a:r>
              <a:rPr lang="en-US" b="1" dirty="0" smtClean="0"/>
              <a:t>shown</a:t>
            </a:r>
            <a:r>
              <a:rPr lang="en-US" dirty="0" smtClean="0"/>
              <a:t> </a:t>
            </a:r>
            <a:r>
              <a:rPr lang="en-US" b="1" dirty="0" smtClean="0"/>
              <a:t>improved</a:t>
            </a:r>
            <a:r>
              <a:rPr lang="en-US" dirty="0" smtClean="0"/>
              <a:t> performance during intense exercise if taken a supplement </a:t>
            </a:r>
          </a:p>
          <a:p>
            <a:pPr marL="742950" lvl="2" indent="-342900"/>
            <a:r>
              <a:rPr lang="en-US" sz="2200" dirty="0" smtClean="0"/>
              <a:t>More muscle mass, lifting gains, sprinting performance</a:t>
            </a:r>
          </a:p>
          <a:p>
            <a:r>
              <a:rPr lang="en-US" dirty="0" smtClean="0"/>
              <a:t>Other studies have </a:t>
            </a:r>
            <a:r>
              <a:rPr lang="en-US" b="1" dirty="0" smtClean="0"/>
              <a:t>failed</a:t>
            </a:r>
            <a:r>
              <a:rPr lang="en-US" dirty="0" smtClean="0"/>
              <a:t> to show performance-enhancing effects</a:t>
            </a:r>
          </a:p>
          <a:p>
            <a:r>
              <a:rPr lang="en-US" b="1" dirty="0" smtClean="0"/>
              <a:t>Ingesting</a:t>
            </a:r>
            <a:r>
              <a:rPr lang="en-US" dirty="0" smtClean="0"/>
              <a:t> </a:t>
            </a:r>
            <a:r>
              <a:rPr lang="en-US" b="1" dirty="0" smtClean="0"/>
              <a:t>extra</a:t>
            </a:r>
            <a:r>
              <a:rPr lang="en-US" dirty="0" smtClean="0"/>
              <a:t> </a:t>
            </a:r>
            <a:r>
              <a:rPr lang="en-US" dirty="0" err="1" smtClean="0"/>
              <a:t>creatine</a:t>
            </a:r>
            <a:r>
              <a:rPr lang="en-US" dirty="0" smtClean="0"/>
              <a:t> </a:t>
            </a:r>
            <a:r>
              <a:rPr lang="en-US" b="1" dirty="0" smtClean="0"/>
              <a:t>decreases</a:t>
            </a:r>
            <a:r>
              <a:rPr lang="en-US" dirty="0" smtClean="0"/>
              <a:t> body’s own synthesis.  It is not known if given time the body can recover this natural synthesis. 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697920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http://general.utpb.edu/fac/eldridge_j/KINE6362/utcourses/eldrij_1r1/assets/images/Unit2_7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46115" y="4816444"/>
            <a:ext cx="2416885" cy="2034012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Muscle Fatigue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1219200"/>
            <a:ext cx="8229600" cy="4906963"/>
          </a:xfrm>
        </p:spPr>
        <p:txBody>
          <a:bodyPr>
            <a:normAutofit/>
          </a:bodyPr>
          <a:lstStyle/>
          <a:p>
            <a:pPr lvl="0"/>
            <a:r>
              <a:rPr lang="en-US" b="1" dirty="0" smtClean="0"/>
              <a:t>Inability</a:t>
            </a:r>
            <a:r>
              <a:rPr lang="en-US" dirty="0" smtClean="0"/>
              <a:t> of a muscle to </a:t>
            </a:r>
            <a:r>
              <a:rPr lang="en-US" b="1" dirty="0" smtClean="0"/>
              <a:t>contract</a:t>
            </a:r>
            <a:r>
              <a:rPr lang="en-US" dirty="0" smtClean="0"/>
              <a:t> forcefully after </a:t>
            </a:r>
            <a:r>
              <a:rPr lang="en-US" b="1" dirty="0" smtClean="0"/>
              <a:t>prolonged activity</a:t>
            </a:r>
            <a:r>
              <a:rPr lang="en-US" dirty="0" smtClean="0"/>
              <a:t>.</a:t>
            </a:r>
          </a:p>
          <a:p>
            <a:pPr lvl="0"/>
            <a:r>
              <a:rPr lang="en-US" dirty="0" smtClean="0"/>
              <a:t>Even before this is actually reached the person generally has the “</a:t>
            </a:r>
            <a:r>
              <a:rPr lang="en-US" b="1" dirty="0" smtClean="0"/>
              <a:t>feeling</a:t>
            </a:r>
            <a:r>
              <a:rPr lang="en-US" dirty="0" smtClean="0"/>
              <a:t>” to stop the activity </a:t>
            </a:r>
            <a:r>
              <a:rPr lang="en-US" dirty="0" smtClean="0">
                <a:sym typeface="Wingdings" pitchFamily="2" charset="2"/>
              </a:rPr>
              <a:t> thought to be a </a:t>
            </a:r>
            <a:r>
              <a:rPr lang="en-US" b="1" dirty="0" smtClean="0">
                <a:sym typeface="Wingdings" pitchFamily="2" charset="2"/>
              </a:rPr>
              <a:t>protective</a:t>
            </a:r>
            <a:r>
              <a:rPr lang="en-US" dirty="0" smtClean="0">
                <a:sym typeface="Wingdings" pitchFamily="2" charset="2"/>
              </a:rPr>
              <a:t>  mechanism to prevent muscle damage  Central fatigue</a:t>
            </a:r>
          </a:p>
          <a:p>
            <a:pPr lvl="0"/>
            <a:r>
              <a:rPr lang="en-US" dirty="0" smtClean="0">
                <a:sym typeface="Wingdings" pitchFamily="2" charset="2"/>
              </a:rPr>
              <a:t>Several factors contribute  low levels of ATP, calcium, </a:t>
            </a:r>
            <a:r>
              <a:rPr lang="en-US" dirty="0" err="1" smtClean="0">
                <a:sym typeface="Wingdings" pitchFamily="2" charset="2"/>
              </a:rPr>
              <a:t>creatine</a:t>
            </a:r>
            <a:r>
              <a:rPr lang="en-US" dirty="0" smtClean="0">
                <a:sym typeface="Wingdings" pitchFamily="2" charset="2"/>
              </a:rPr>
              <a:t> phosphate, oxygen, glycogen, other nutrients, and </a:t>
            </a:r>
            <a:r>
              <a:rPr lang="en-US" b="1" dirty="0" smtClean="0">
                <a:sym typeface="Wingdings" pitchFamily="2" charset="2"/>
              </a:rPr>
              <a:t>build up of lactic acid</a:t>
            </a:r>
            <a:endParaRPr lang="en-US" b="1" dirty="0" smtClean="0"/>
          </a:p>
          <a:p>
            <a:pPr lvl="0">
              <a:buNone/>
            </a:pPr>
            <a:r>
              <a:rPr lang="en-US" dirty="0" smtClean="0"/>
              <a:t>Ex. Writers cramp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8140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Oxygen Debt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7696200" cy="4525963"/>
          </a:xfrm>
        </p:spPr>
        <p:txBody>
          <a:bodyPr>
            <a:normAutofit/>
          </a:bodyPr>
          <a:lstStyle/>
          <a:p>
            <a:pPr lvl="0"/>
            <a:r>
              <a:rPr lang="en-US" dirty="0" smtClean="0"/>
              <a:t>The extra amount of oxygen that must be taken in by the body after exercise.</a:t>
            </a:r>
          </a:p>
          <a:p>
            <a:pPr lvl="0"/>
            <a:r>
              <a:rPr lang="en-US" dirty="0" smtClean="0"/>
              <a:t>Pay back or restore metabolic conditions to resting levels</a:t>
            </a:r>
          </a:p>
          <a:p>
            <a:pPr lvl="1"/>
            <a:r>
              <a:rPr lang="en-US" dirty="0" smtClean="0"/>
              <a:t>Convert lactic acid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>
                <a:sym typeface="Wingdings" pitchFamily="2" charset="2"/>
              </a:rPr>
              <a:t>pyruvic</a:t>
            </a:r>
            <a:r>
              <a:rPr lang="en-US" dirty="0" smtClean="0">
                <a:sym typeface="Wingdings" pitchFamily="2" charset="2"/>
              </a:rPr>
              <a:t> acid  </a:t>
            </a:r>
            <a:r>
              <a:rPr lang="en-US" dirty="0" smtClean="0"/>
              <a:t>glycogen stores</a:t>
            </a:r>
          </a:p>
          <a:p>
            <a:pPr lvl="1"/>
            <a:r>
              <a:rPr lang="en-US" dirty="0" smtClean="0"/>
              <a:t>Make </a:t>
            </a:r>
            <a:r>
              <a:rPr lang="en-US" dirty="0" err="1" smtClean="0"/>
              <a:t>creatine</a:t>
            </a:r>
            <a:r>
              <a:rPr lang="en-US" dirty="0" smtClean="0"/>
              <a:t> phosphate and ATP</a:t>
            </a:r>
          </a:p>
          <a:p>
            <a:pPr lvl="1"/>
            <a:r>
              <a:rPr lang="en-US" dirty="0" smtClean="0"/>
              <a:t>Replace oxygen from the </a:t>
            </a:r>
            <a:r>
              <a:rPr lang="en-US" dirty="0" err="1" smtClean="0"/>
              <a:t>myoglobin</a:t>
            </a:r>
            <a:endParaRPr lang="en-US" dirty="0" smtClean="0"/>
          </a:p>
        </p:txBody>
      </p:sp>
      <p:pic>
        <p:nvPicPr>
          <p:cNvPr id="6146" name="Picture 2" descr="http://www.destroydebt.com/avatar.aspx?id=3119&amp;maxwidth=270&amp;maxheight=27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1200" y="3962400"/>
            <a:ext cx="2724150" cy="2724150"/>
          </a:xfrm>
          <a:prstGeom prst="rect">
            <a:avLst/>
          </a:prstGeom>
          <a:noFill/>
        </p:spPr>
      </p:pic>
      <p:pic>
        <p:nvPicPr>
          <p:cNvPr id="6148" name="Picture 4" descr="http://wilson-nc.puppymillbust.org/images/dogs/deedee_pup_gasping_4_breath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4800" y="4800600"/>
            <a:ext cx="1447800" cy="189078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230422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Muscle Atrophy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57200" y="1600201"/>
            <a:ext cx="4648200" cy="22860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A- = without</a:t>
            </a:r>
          </a:p>
          <a:p>
            <a:r>
              <a:rPr lang="en-US" sz="2800" dirty="0" smtClean="0"/>
              <a:t>-trophy = nourishment</a:t>
            </a:r>
          </a:p>
          <a:p>
            <a:r>
              <a:rPr lang="en-US" sz="2800" dirty="0" smtClean="0"/>
              <a:t>Wasting away of muscles</a:t>
            </a:r>
          </a:p>
          <a:p>
            <a:endParaRPr lang="en-US" dirty="0" smtClean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4"/>
          </p:nvPr>
        </p:nvSpPr>
        <p:spPr>
          <a:xfrm>
            <a:off x="4648200" y="3886200"/>
            <a:ext cx="4114800" cy="2438400"/>
          </a:xfrm>
        </p:spPr>
        <p:txBody>
          <a:bodyPr>
            <a:noAutofit/>
          </a:bodyPr>
          <a:lstStyle/>
          <a:p>
            <a:r>
              <a:rPr lang="en-US" sz="2800" b="1" dirty="0" smtClean="0"/>
              <a:t>Muscle fiber size decreases </a:t>
            </a:r>
            <a:r>
              <a:rPr lang="en-US" sz="2800" dirty="0" smtClean="0"/>
              <a:t>because of loss of myofibrils</a:t>
            </a:r>
          </a:p>
          <a:p>
            <a:r>
              <a:rPr lang="en-US" sz="2800" dirty="0" smtClean="0"/>
              <a:t>Not a loss of muscle cells!</a:t>
            </a:r>
          </a:p>
        </p:txBody>
      </p:sp>
      <p:pic>
        <p:nvPicPr>
          <p:cNvPr id="113666" name="Picture 2" descr="http://www.northcurlcurlphysio.com/wp-content/uploads/2011/03/Cast-on-forearm-2-445x296.jpg"/>
          <p:cNvPicPr>
            <a:picLocks noChangeAspect="1" noChangeArrowheads="1"/>
          </p:cNvPicPr>
          <p:nvPr/>
        </p:nvPicPr>
        <p:blipFill>
          <a:blip r:embed="rId3" cstate="print"/>
          <a:srcRect t="8108" r="17303" b="21622"/>
          <a:stretch>
            <a:fillRect/>
          </a:stretch>
        </p:blipFill>
        <p:spPr bwMode="auto">
          <a:xfrm>
            <a:off x="5257800" y="1524000"/>
            <a:ext cx="3505200" cy="1981200"/>
          </a:xfrm>
          <a:prstGeom prst="rect">
            <a:avLst/>
          </a:prstGeom>
          <a:noFill/>
        </p:spPr>
      </p:pic>
      <p:pic>
        <p:nvPicPr>
          <p:cNvPr id="10" name="Picture 2" descr="http://transabled.org/wp-content/uploads/2008/02/atrophy-leg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24000" y="3489290"/>
            <a:ext cx="1905000" cy="314011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858414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Muscle Atrophy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2133600"/>
          </a:xfrm>
        </p:spPr>
        <p:txBody>
          <a:bodyPr>
            <a:normAutofit/>
          </a:bodyPr>
          <a:lstStyle/>
          <a:p>
            <a:r>
              <a:rPr lang="en-US" dirty="0" smtClean="0"/>
              <a:t>Occurs because muscle is not used (stimulated)</a:t>
            </a:r>
          </a:p>
          <a:p>
            <a:r>
              <a:rPr lang="en-US" dirty="0" smtClean="0"/>
              <a:t>Begins as soon as muscle is immobilized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3581400"/>
            <a:ext cx="4038600" cy="2895600"/>
          </a:xfrm>
        </p:spPr>
        <p:txBody>
          <a:bodyPr>
            <a:normAutofit/>
          </a:bodyPr>
          <a:lstStyle/>
          <a:p>
            <a:r>
              <a:rPr lang="en-US" dirty="0" smtClean="0"/>
              <a:t>Muscle strength can decrease at a rate of 5% per day!</a:t>
            </a:r>
          </a:p>
          <a:p>
            <a:r>
              <a:rPr lang="en-US" dirty="0" smtClean="0"/>
              <a:t>If too much atrophy occurs, damage is permanent</a:t>
            </a:r>
          </a:p>
        </p:txBody>
      </p:sp>
      <p:pic>
        <p:nvPicPr>
          <p:cNvPr id="5" name="Picture 2" descr="http://www.northcurlcurlphysio.com/wp-content/uploads/2011/03/Cast-on-forearm-2-445x296.jpg"/>
          <p:cNvPicPr>
            <a:picLocks noChangeAspect="1" noChangeArrowheads="1"/>
          </p:cNvPicPr>
          <p:nvPr/>
        </p:nvPicPr>
        <p:blipFill>
          <a:blip r:embed="rId3" cstate="print"/>
          <a:srcRect t="8108" r="17303" b="21622"/>
          <a:stretch>
            <a:fillRect/>
          </a:stretch>
        </p:blipFill>
        <p:spPr bwMode="auto">
          <a:xfrm>
            <a:off x="5257800" y="1524000"/>
            <a:ext cx="3505200" cy="1981200"/>
          </a:xfrm>
          <a:prstGeom prst="rect">
            <a:avLst/>
          </a:prstGeom>
          <a:noFill/>
        </p:spPr>
      </p:pic>
      <p:pic>
        <p:nvPicPr>
          <p:cNvPr id="109570" name="Picture 2" descr="http://transabled.org/wp-content/uploads/2008/02/atrophy-leg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24000" y="3489290"/>
            <a:ext cx="1905000" cy="314011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963650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473</Words>
  <Application>Microsoft Office PowerPoint</Application>
  <PresentationFormat>On-screen Show (4:3)</PresentationFormat>
  <Paragraphs>74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Chapter 9 Muscles and Muscle Tissue</vt:lpstr>
      <vt:lpstr>Cellular Respiration</vt:lpstr>
      <vt:lpstr>Cellular Respiration</vt:lpstr>
      <vt:lpstr>Creatine Phosphate</vt:lpstr>
      <vt:lpstr>Creatine Supplementation</vt:lpstr>
      <vt:lpstr>Muscle Fatigue</vt:lpstr>
      <vt:lpstr>Oxygen Debt</vt:lpstr>
      <vt:lpstr>Muscle Atrophy</vt:lpstr>
      <vt:lpstr>Muscle Atrophy</vt:lpstr>
      <vt:lpstr>Muscle Hypertrophy</vt:lpstr>
    </vt:vector>
  </TitlesOfParts>
  <Company>LWHS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9 Muscles and Muscle Tissue</dc:title>
  <dc:creator>LWHS</dc:creator>
  <cp:lastModifiedBy>LWHS</cp:lastModifiedBy>
  <cp:revision>1</cp:revision>
  <dcterms:created xsi:type="dcterms:W3CDTF">2013-10-21T12:48:50Z</dcterms:created>
  <dcterms:modified xsi:type="dcterms:W3CDTF">2013-10-21T12:58:12Z</dcterms:modified>
</cp:coreProperties>
</file>