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7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D10D8-989B-42AC-B20E-8E5451457B6E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1F4556-AEB0-491B-A43E-E801C5F167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342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DF84-C5B6-4109-ABA7-5A550E8A460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DF84-C5B6-4109-ABA7-5A550E8A460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DF84-C5B6-4109-ABA7-5A550E8A460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DF84-C5B6-4109-ABA7-5A550E8A460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DF84-C5B6-4109-ABA7-5A550E8A460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DF84-C5B6-4109-ABA7-5A550E8A460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DF84-C5B6-4109-ABA7-5A550E8A460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DF84-C5B6-4109-ABA7-5A550E8A460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DF84-C5B6-4109-ABA7-5A550E8A460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DF84-C5B6-4109-ABA7-5A550E8A460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DF84-C5B6-4109-ABA7-5A550E8A460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DF84-C5B6-4109-ABA7-5A550E8A460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DF84-C5B6-4109-ABA7-5A550E8A460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DF84-C5B6-4109-ABA7-5A550E8A460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19DF84-C5B6-4109-ABA7-5A550E8A460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D5D30-AF31-492B-9C00-FC6D1690667A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CD19-0EC5-4528-B5E0-6C7423EB7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269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D5D30-AF31-492B-9C00-FC6D1690667A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CD19-0EC5-4528-B5E0-6C7423EB7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85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D5D30-AF31-492B-9C00-FC6D1690667A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CD19-0EC5-4528-B5E0-6C7423EB7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784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D5D30-AF31-492B-9C00-FC6D1690667A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CD19-0EC5-4528-B5E0-6C7423EB7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575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D5D30-AF31-492B-9C00-FC6D1690667A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CD19-0EC5-4528-B5E0-6C7423EB7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382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D5D30-AF31-492B-9C00-FC6D1690667A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CD19-0EC5-4528-B5E0-6C7423EB7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388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D5D30-AF31-492B-9C00-FC6D1690667A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CD19-0EC5-4528-B5E0-6C7423EB7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377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D5D30-AF31-492B-9C00-FC6D1690667A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CD19-0EC5-4528-B5E0-6C7423EB7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078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D5D30-AF31-492B-9C00-FC6D1690667A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CD19-0EC5-4528-B5E0-6C7423EB7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089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D5D30-AF31-492B-9C00-FC6D1690667A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CD19-0EC5-4528-B5E0-6C7423EB7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715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D5D30-AF31-492B-9C00-FC6D1690667A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CD19-0EC5-4528-B5E0-6C7423EB7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899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D5D30-AF31-492B-9C00-FC6D1690667A}" type="datetimeFigureOut">
              <a:rPr lang="en-US" smtClean="0"/>
              <a:t>10/21/2013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2CD19-0EC5-4528-B5E0-6C7423EB75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057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636" y="1828800"/>
            <a:ext cx="7772400" cy="1470025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latin typeface="ArabBruD" pitchFamily="66" charset="0"/>
              </a:rPr>
              <a:t>Chapter 9</a:t>
            </a:r>
            <a:br>
              <a:rPr lang="en-US" sz="5400" b="1" dirty="0" smtClean="0">
                <a:latin typeface="ArabBruD" pitchFamily="66" charset="0"/>
              </a:rPr>
            </a:br>
            <a:r>
              <a:rPr lang="en-US" sz="5400" b="1" dirty="0" smtClean="0">
                <a:latin typeface="ArabBruD" pitchFamily="66" charset="0"/>
              </a:rPr>
              <a:t>Muscles and Muscle Tissue</a:t>
            </a:r>
            <a:endParaRPr lang="en-US" sz="5400" b="1" dirty="0">
              <a:latin typeface="ArabBruD" pitchFamily="66" charset="0"/>
            </a:endParaRPr>
          </a:p>
        </p:txBody>
      </p:sp>
      <p:pic>
        <p:nvPicPr>
          <p:cNvPr id="90114" name="Picture 2" descr="http://epcdn.net/ups/d49/rzc9kvouhw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533400"/>
            <a:ext cx="1066800" cy="1190625"/>
          </a:xfrm>
          <a:prstGeom prst="rect">
            <a:avLst/>
          </a:prstGeom>
          <a:noFill/>
        </p:spPr>
      </p:pic>
      <p:pic>
        <p:nvPicPr>
          <p:cNvPr id="90116" name="Picture 4" descr="http://valentino-art.hit.bg/contortionist_maggi_2_big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304800"/>
            <a:ext cx="2956938" cy="2362200"/>
          </a:xfrm>
          <a:prstGeom prst="rect">
            <a:avLst/>
          </a:prstGeom>
          <a:noFill/>
        </p:spPr>
      </p:pic>
      <p:pic>
        <p:nvPicPr>
          <p:cNvPr id="90118" name="Picture 6" descr="http://i.abcnews.com/images/Health/nm_muscle_man_090128_main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71800" y="4114800"/>
            <a:ext cx="3350096" cy="2514600"/>
          </a:xfrm>
          <a:prstGeom prst="rect">
            <a:avLst/>
          </a:prstGeom>
          <a:noFill/>
        </p:spPr>
      </p:pic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1295400" y="3238500"/>
            <a:ext cx="6400800" cy="723900"/>
          </a:xfrm>
        </p:spPr>
        <p:txBody>
          <a:bodyPr/>
          <a:lstStyle/>
          <a:p>
            <a:r>
              <a:rPr lang="en-US" dirty="0" smtClean="0"/>
              <a:t>Microscopic Anatomy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656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Skeletal Muscle Fibers – </a:t>
            </a:r>
            <a:br>
              <a:rPr lang="en-US" b="1" dirty="0" smtClean="0"/>
            </a:br>
            <a:r>
              <a:rPr lang="en-US" b="1" dirty="0" smtClean="0"/>
              <a:t>Microscopic Anatomy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8382000" cy="1905001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sz="3200" b="1" dirty="0"/>
              <a:t>Myofibrils</a:t>
            </a:r>
          </a:p>
          <a:p>
            <a:pPr lvl="1"/>
            <a:r>
              <a:rPr lang="en-US" sz="2800" dirty="0" smtClean="0"/>
              <a:t>Account </a:t>
            </a:r>
            <a:r>
              <a:rPr lang="en-US" sz="2800" dirty="0"/>
              <a:t>for 80% of cell volume</a:t>
            </a:r>
          </a:p>
          <a:p>
            <a:pPr lvl="1"/>
            <a:r>
              <a:rPr lang="en-US" sz="2800" dirty="0"/>
              <a:t>Run entire length of fiber</a:t>
            </a:r>
          </a:p>
          <a:p>
            <a:pPr lvl="1"/>
            <a:r>
              <a:rPr lang="en-US" sz="2800" dirty="0"/>
              <a:t>Very densely packed </a:t>
            </a:r>
            <a:r>
              <a:rPr lang="en-US" sz="2800" dirty="0">
                <a:sym typeface="Wingdings"/>
              </a:rPr>
              <a:t></a:t>
            </a:r>
            <a:r>
              <a:rPr lang="en-US" sz="2800" dirty="0"/>
              <a:t> all other organelles are squeezed between them</a:t>
            </a:r>
          </a:p>
        </p:txBody>
      </p:sp>
      <p:pic>
        <p:nvPicPr>
          <p:cNvPr id="5" name="Content Placeholder 4" descr="09-05Relationship_L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1524000" y="3276600"/>
            <a:ext cx="5815018" cy="3383280"/>
          </a:xfrm>
        </p:spPr>
      </p:pic>
    </p:spTree>
    <p:extLst>
      <p:ext uri="{BB962C8B-B14F-4D97-AF65-F5344CB8AC3E}">
        <p14:creationId xmlns:p14="http://schemas.microsoft.com/office/powerpoint/2010/main" val="2142427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Skeletal Muscle Fibers – </a:t>
            </a:r>
            <a:br>
              <a:rPr lang="en-US" b="1" dirty="0" smtClean="0"/>
            </a:br>
            <a:r>
              <a:rPr lang="en-US" b="1" dirty="0" smtClean="0"/>
              <a:t>Microscopic Anatomy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Myofibrils</a:t>
            </a:r>
          </a:p>
          <a:p>
            <a:pPr lvl="0"/>
            <a:r>
              <a:rPr lang="en-US" dirty="0"/>
              <a:t>Can actively shorten; responsible for skeletal muscle fiber contraction</a:t>
            </a:r>
          </a:p>
          <a:p>
            <a:pPr lvl="0"/>
            <a:r>
              <a:rPr lang="en-US" dirty="0"/>
              <a:t>Consist of bundles of </a:t>
            </a:r>
            <a:r>
              <a:rPr lang="en-US" dirty="0" err="1"/>
              <a:t>myofilaments</a:t>
            </a:r>
            <a:endParaRPr lang="en-US" dirty="0"/>
          </a:p>
          <a:p>
            <a:pPr lvl="1"/>
            <a:r>
              <a:rPr lang="en-US" dirty="0" err="1" smtClean="0"/>
              <a:t>Actin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/>
              <a:t>thin </a:t>
            </a:r>
            <a:r>
              <a:rPr lang="en-US" dirty="0"/>
              <a:t>filaments</a:t>
            </a:r>
          </a:p>
          <a:p>
            <a:pPr lvl="1"/>
            <a:r>
              <a:rPr lang="en-US" dirty="0" smtClean="0"/>
              <a:t>Myosin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/>
              <a:t>thick </a:t>
            </a:r>
            <a:r>
              <a:rPr lang="en-US" dirty="0"/>
              <a:t>filaments</a:t>
            </a:r>
          </a:p>
          <a:p>
            <a:endParaRPr lang="en-US" dirty="0"/>
          </a:p>
        </p:txBody>
      </p:sp>
      <p:pic>
        <p:nvPicPr>
          <p:cNvPr id="5" name="Content Placeholder 4" descr="09-04Filaments_L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rcRect r="49057" b="5175"/>
          <a:stretch>
            <a:fillRect/>
          </a:stretch>
        </p:blipFill>
        <p:spPr>
          <a:xfrm>
            <a:off x="4648200" y="1600200"/>
            <a:ext cx="3794273" cy="4846320"/>
          </a:xfrm>
        </p:spPr>
      </p:pic>
    </p:spTree>
    <p:extLst>
      <p:ext uri="{BB962C8B-B14F-4D97-AF65-F5344CB8AC3E}">
        <p14:creationId xmlns:p14="http://schemas.microsoft.com/office/powerpoint/2010/main" val="37877499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Skeletal Muscle Fibers – </a:t>
            </a:r>
            <a:br>
              <a:rPr lang="en-US" b="1" dirty="0" smtClean="0"/>
            </a:br>
            <a:r>
              <a:rPr lang="en-US" b="1" dirty="0" smtClean="0"/>
              <a:t>Parts of Myofibrils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en-US" sz="3000" b="1" dirty="0" smtClean="0"/>
              <a:t>Myosin – Thick Filaments</a:t>
            </a:r>
          </a:p>
          <a:p>
            <a:pPr lvl="0"/>
            <a:r>
              <a:rPr lang="en-US" sz="3000" dirty="0" smtClean="0"/>
              <a:t>Contains </a:t>
            </a:r>
            <a:r>
              <a:rPr lang="en-US" sz="3000" dirty="0"/>
              <a:t>roughly 500 myosin molecules twisted around each other</a:t>
            </a:r>
          </a:p>
          <a:p>
            <a:pPr lvl="1"/>
            <a:r>
              <a:rPr lang="en-US" sz="2600" dirty="0"/>
              <a:t>Each myosin molecule has a </a:t>
            </a:r>
            <a:r>
              <a:rPr lang="en-US" sz="2600" dirty="0" err="1"/>
              <a:t>rodlike</a:t>
            </a:r>
            <a:r>
              <a:rPr lang="en-US" sz="2600" dirty="0"/>
              <a:t> tail terminating in two globular heads</a:t>
            </a:r>
          </a:p>
          <a:p>
            <a:pPr lvl="1"/>
            <a:r>
              <a:rPr lang="en-US" sz="2600" dirty="0"/>
              <a:t>Heads face outwards and tails face inwards – smooth </a:t>
            </a:r>
            <a:r>
              <a:rPr lang="en-US" sz="2600" dirty="0" smtClean="0"/>
              <a:t>middle</a:t>
            </a:r>
            <a:endParaRPr lang="en-US" sz="2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  <p:pic>
        <p:nvPicPr>
          <p:cNvPr id="5" name="Content Placeholder 4" descr="09-04Filaments_L.jpg"/>
          <p:cNvPicPr>
            <a:picLocks noChangeAspect="1"/>
          </p:cNvPicPr>
          <p:nvPr/>
        </p:nvPicPr>
        <p:blipFill>
          <a:blip r:embed="rId3" cstate="print"/>
          <a:srcRect r="49057" b="5175"/>
          <a:stretch>
            <a:fillRect/>
          </a:stretch>
        </p:blipFill>
        <p:spPr>
          <a:xfrm>
            <a:off x="4648200" y="1600200"/>
            <a:ext cx="3794273" cy="4846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4220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Skeletal Muscle Fibers – </a:t>
            </a:r>
            <a:br>
              <a:rPr lang="en-US" b="1" dirty="0" smtClean="0"/>
            </a:br>
            <a:r>
              <a:rPr lang="en-US" b="1" dirty="0" smtClean="0"/>
              <a:t>Parts of Myofibrils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n-US" b="1" dirty="0" smtClean="0"/>
              <a:t>Myosin – Thick Filaments</a:t>
            </a:r>
          </a:p>
          <a:p>
            <a:pPr lvl="0"/>
            <a:r>
              <a:rPr lang="en-US" dirty="0" smtClean="0"/>
              <a:t>Heads also called cross-bridges (“business end”)</a:t>
            </a:r>
          </a:p>
          <a:p>
            <a:pPr lvl="1"/>
            <a:r>
              <a:rPr lang="en-US" dirty="0" smtClean="0"/>
              <a:t>Heads link the thick and thin filaments together during contraction</a:t>
            </a:r>
          </a:p>
          <a:p>
            <a:pPr lvl="0"/>
            <a:r>
              <a:rPr lang="en-US" dirty="0" smtClean="0"/>
              <a:t>Heads contain ATP binding sites</a:t>
            </a:r>
          </a:p>
          <a:p>
            <a:pPr lvl="0"/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pic>
        <p:nvPicPr>
          <p:cNvPr id="5" name="Content Placeholder 4" descr="09-04Filaments_L.jpg"/>
          <p:cNvPicPr>
            <a:picLocks noChangeAspect="1"/>
          </p:cNvPicPr>
          <p:nvPr/>
        </p:nvPicPr>
        <p:blipFill>
          <a:blip r:embed="rId3" cstate="print"/>
          <a:srcRect r="49057" b="5175"/>
          <a:stretch>
            <a:fillRect/>
          </a:stretch>
        </p:blipFill>
        <p:spPr>
          <a:xfrm>
            <a:off x="4648200" y="1600200"/>
            <a:ext cx="3794273" cy="4846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7000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Skeletal Muscle Fibers – </a:t>
            </a:r>
            <a:br>
              <a:rPr lang="en-US" b="1" dirty="0" smtClean="0"/>
            </a:br>
            <a:r>
              <a:rPr lang="en-US" b="1" dirty="0" smtClean="0"/>
              <a:t>Parts of Myofibrils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err="1"/>
              <a:t>Actin</a:t>
            </a:r>
            <a:r>
              <a:rPr lang="en-US" sz="3200" b="1" dirty="0"/>
              <a:t> - Thin filaments </a:t>
            </a:r>
            <a:endParaRPr lang="en-US" sz="3200" dirty="0"/>
          </a:p>
          <a:p>
            <a:pPr lvl="0"/>
            <a:r>
              <a:rPr lang="en-US" dirty="0"/>
              <a:t>Bears active sites for the cross-bridges (heads of myosin)</a:t>
            </a:r>
          </a:p>
          <a:p>
            <a:pPr lvl="1"/>
            <a:r>
              <a:rPr lang="en-US" dirty="0"/>
              <a:t>Active site is covered when muscle is relaxed</a:t>
            </a:r>
          </a:p>
          <a:p>
            <a:pPr lvl="0"/>
            <a:r>
              <a:rPr lang="en-US" dirty="0"/>
              <a:t>Has a site to bind calcium atoms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pic>
        <p:nvPicPr>
          <p:cNvPr id="5" name="Content Placeholder 4" descr="09-04Filaments_L.jpg"/>
          <p:cNvPicPr>
            <a:picLocks noChangeAspect="1"/>
          </p:cNvPicPr>
          <p:nvPr/>
        </p:nvPicPr>
        <p:blipFill>
          <a:blip r:embed="rId3" cstate="print"/>
          <a:srcRect r="49057" b="5175"/>
          <a:stretch>
            <a:fillRect/>
          </a:stretch>
        </p:blipFill>
        <p:spPr>
          <a:xfrm>
            <a:off x="4648200" y="1600200"/>
            <a:ext cx="3794273" cy="4846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87675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Skeletal Muscle Fibers – </a:t>
            </a:r>
            <a:br>
              <a:rPr lang="en-US" b="1" dirty="0" smtClean="0"/>
            </a:br>
            <a:r>
              <a:rPr lang="en-US" b="1" dirty="0" smtClean="0"/>
              <a:t>Parts of Myofibrils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200" b="1" dirty="0" err="1"/>
              <a:t>Actin</a:t>
            </a:r>
            <a:r>
              <a:rPr lang="en-US" sz="3200" b="1" dirty="0"/>
              <a:t> - Thin filaments </a:t>
            </a:r>
            <a:endParaRPr lang="en-US" sz="3200" dirty="0"/>
          </a:p>
          <a:p>
            <a:pPr lvl="0"/>
            <a:r>
              <a:rPr lang="en-US" dirty="0" err="1" smtClean="0"/>
              <a:t>Titin</a:t>
            </a:r>
            <a:r>
              <a:rPr lang="en-US" dirty="0" smtClean="0"/>
              <a:t> </a:t>
            </a:r>
            <a:r>
              <a:rPr lang="en-US" dirty="0"/>
              <a:t>– attaches thick and thin filaments to z disc</a:t>
            </a:r>
          </a:p>
          <a:p>
            <a:pPr lvl="0"/>
            <a:r>
              <a:rPr lang="en-US" dirty="0"/>
              <a:t>Elastic so allows muscle cell to spring back into place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pic>
        <p:nvPicPr>
          <p:cNvPr id="5" name="Content Placeholder 4" descr="09-04Filaments_L.jpg"/>
          <p:cNvPicPr>
            <a:picLocks noChangeAspect="1"/>
          </p:cNvPicPr>
          <p:nvPr/>
        </p:nvPicPr>
        <p:blipFill>
          <a:blip r:embed="rId3" cstate="print"/>
          <a:srcRect r="49057" b="5175"/>
          <a:stretch>
            <a:fillRect/>
          </a:stretch>
        </p:blipFill>
        <p:spPr>
          <a:xfrm>
            <a:off x="4648200" y="1600200"/>
            <a:ext cx="3794273" cy="4846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115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Skeletal Muscle Fibers – </a:t>
            </a:r>
            <a:br>
              <a:rPr lang="en-US" b="1" dirty="0" smtClean="0"/>
            </a:br>
            <a:r>
              <a:rPr lang="en-US" b="1" dirty="0" smtClean="0"/>
              <a:t>Microscopic Anatomy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/>
              <a:t>Cell membrane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</a:t>
            </a:r>
            <a:r>
              <a:rPr lang="en-US" b="1" dirty="0" err="1"/>
              <a:t>sarcolemma</a:t>
            </a:r>
            <a:endParaRPr lang="en-US" b="1" dirty="0"/>
          </a:p>
          <a:p>
            <a:pPr lvl="0"/>
            <a:r>
              <a:rPr lang="en-US" dirty="0"/>
              <a:t>Long cylindrical cell with multiple oval nuclei.</a:t>
            </a:r>
          </a:p>
          <a:p>
            <a:pPr lvl="0"/>
            <a:r>
              <a:rPr lang="en-US" dirty="0"/>
              <a:t>Nucleus is just below the cell membrane </a:t>
            </a:r>
          </a:p>
          <a:p>
            <a:r>
              <a:rPr lang="en-US" dirty="0"/>
              <a:t>Diameter 10 – 100um (10x’s larger than average body cell)</a:t>
            </a:r>
          </a:p>
        </p:txBody>
      </p:sp>
      <p:pic>
        <p:nvPicPr>
          <p:cNvPr id="5" name="Content Placeholder 4" descr="09-03_a-cSkelMuscFbr_L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191000" y="1703079"/>
            <a:ext cx="4615905" cy="4937760"/>
          </a:xfrm>
        </p:spPr>
      </p:pic>
    </p:spTree>
    <p:extLst>
      <p:ext uri="{BB962C8B-B14F-4D97-AF65-F5344CB8AC3E}">
        <p14:creationId xmlns:p14="http://schemas.microsoft.com/office/powerpoint/2010/main" val="11646645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Skeletal Muscle Fibers – </a:t>
            </a:r>
            <a:br>
              <a:rPr lang="en-US" b="1" dirty="0" smtClean="0"/>
            </a:br>
            <a:r>
              <a:rPr lang="en-US" b="1" dirty="0" smtClean="0"/>
              <a:t>Microscopic Anatomy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10000" cy="4525963"/>
          </a:xfrm>
        </p:spPr>
        <p:txBody>
          <a:bodyPr/>
          <a:lstStyle/>
          <a:p>
            <a:pPr lvl="0"/>
            <a:r>
              <a:rPr lang="en-US" dirty="0"/>
              <a:t>Cells are long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up to 30 cm</a:t>
            </a:r>
          </a:p>
          <a:p>
            <a:pPr lvl="0"/>
            <a:r>
              <a:rPr lang="en-US" dirty="0"/>
              <a:t>Why so big? </a:t>
            </a:r>
          </a:p>
          <a:p>
            <a:pPr lvl="1"/>
            <a:r>
              <a:rPr lang="en-US" dirty="0"/>
              <a:t>Each skeletal muscle fiber is actually a produced by the fusion of hundreds of embryonic cells!  </a:t>
            </a:r>
          </a:p>
          <a:p>
            <a:pPr lvl="1"/>
            <a:r>
              <a:rPr lang="en-US" dirty="0"/>
              <a:t>Thus the multiple </a:t>
            </a:r>
            <a:r>
              <a:rPr lang="en-US" dirty="0" smtClean="0"/>
              <a:t>nuclei</a:t>
            </a:r>
            <a:endParaRPr lang="en-US" dirty="0"/>
          </a:p>
        </p:txBody>
      </p:sp>
      <p:pic>
        <p:nvPicPr>
          <p:cNvPr id="5" name="Content Placeholder 4" descr="09-03_a-cSkelMuscFbr_L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191000" y="1703079"/>
            <a:ext cx="4615905" cy="4937760"/>
          </a:xfrm>
        </p:spPr>
      </p:pic>
    </p:spTree>
    <p:extLst>
      <p:ext uri="{BB962C8B-B14F-4D97-AF65-F5344CB8AC3E}">
        <p14:creationId xmlns:p14="http://schemas.microsoft.com/office/powerpoint/2010/main" val="663979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09-03_a-cSkelMuscFbr_L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191000" y="1703079"/>
            <a:ext cx="4615905" cy="493776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Skeletal Muscle Fibers – </a:t>
            </a:r>
            <a:br>
              <a:rPr lang="en-US" b="1" dirty="0" smtClean="0"/>
            </a:br>
            <a:r>
              <a:rPr lang="en-US" b="1" dirty="0" smtClean="0"/>
              <a:t>Microscopic Anatomy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14800" cy="4525963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US" sz="5100" b="1" dirty="0" err="1"/>
              <a:t>Sarcoplasma</a:t>
            </a:r>
            <a:r>
              <a:rPr lang="en-US" sz="5100" b="1" dirty="0"/>
              <a:t> (cytoplasm)</a:t>
            </a:r>
          </a:p>
          <a:p>
            <a:pPr lvl="1"/>
            <a:r>
              <a:rPr lang="en-US" sz="3800" dirty="0"/>
              <a:t>Contains unusually large amounts of glycogen (sugar)</a:t>
            </a:r>
          </a:p>
          <a:p>
            <a:pPr lvl="1"/>
            <a:r>
              <a:rPr lang="en-US" sz="3800" dirty="0"/>
              <a:t> </a:t>
            </a:r>
            <a:r>
              <a:rPr lang="en-US" sz="3800" dirty="0" err="1"/>
              <a:t>myoglobin</a:t>
            </a:r>
            <a:r>
              <a:rPr lang="en-US" sz="3800" dirty="0"/>
              <a:t> (a unique oxygen binding protein) red pigment that stores oxygen (similar to hemoglobin that transports oxygen in the blood</a:t>
            </a:r>
            <a:r>
              <a:rPr lang="en-US" sz="3800" dirty="0" smtClean="0"/>
              <a:t>)</a:t>
            </a:r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468541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Skeletal Muscle Fibers – </a:t>
            </a:r>
            <a:br>
              <a:rPr lang="en-US" b="1" dirty="0" smtClean="0"/>
            </a:br>
            <a:r>
              <a:rPr lang="en-US" b="1" dirty="0" smtClean="0"/>
              <a:t>Microscopic Anatomy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91000" cy="4525963"/>
          </a:xfrm>
        </p:spPr>
        <p:txBody>
          <a:bodyPr>
            <a:normAutofit/>
          </a:bodyPr>
          <a:lstStyle/>
          <a:p>
            <a:pPr lvl="0"/>
            <a:r>
              <a:rPr lang="en-US" sz="3600" b="1" dirty="0" err="1"/>
              <a:t>Sarcoplasma</a:t>
            </a:r>
            <a:r>
              <a:rPr lang="en-US" sz="3600" b="1" dirty="0"/>
              <a:t> (cytoplasm)</a:t>
            </a:r>
          </a:p>
          <a:p>
            <a:pPr lvl="1"/>
            <a:r>
              <a:rPr lang="en-US" sz="2800" dirty="0" smtClean="0"/>
              <a:t>Usual </a:t>
            </a:r>
            <a:r>
              <a:rPr lang="en-US" sz="2800" dirty="0"/>
              <a:t>organelles present</a:t>
            </a:r>
          </a:p>
          <a:p>
            <a:pPr lvl="1"/>
            <a:r>
              <a:rPr lang="en-US" sz="2800" dirty="0"/>
              <a:t>Unique organelles – myofibrils and </a:t>
            </a:r>
            <a:r>
              <a:rPr lang="en-US" sz="2800" dirty="0" err="1"/>
              <a:t>sarcoplasmic</a:t>
            </a:r>
            <a:r>
              <a:rPr lang="en-US" sz="2800" dirty="0"/>
              <a:t> reticulum and T tubules</a:t>
            </a:r>
          </a:p>
          <a:p>
            <a:endParaRPr lang="en-US" dirty="0"/>
          </a:p>
        </p:txBody>
      </p:sp>
      <p:pic>
        <p:nvPicPr>
          <p:cNvPr id="5" name="Content Placeholder 4" descr="09-03_a-cSkelMuscFbr_L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191000" y="1703079"/>
            <a:ext cx="4615905" cy="4937760"/>
          </a:xfrm>
        </p:spPr>
      </p:pic>
    </p:spTree>
    <p:extLst>
      <p:ext uri="{BB962C8B-B14F-4D97-AF65-F5344CB8AC3E}">
        <p14:creationId xmlns:p14="http://schemas.microsoft.com/office/powerpoint/2010/main" val="37121846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Skeletal Muscle Fibers – </a:t>
            </a:r>
            <a:br>
              <a:rPr lang="en-US" b="1" dirty="0" smtClean="0"/>
            </a:br>
            <a:r>
              <a:rPr lang="en-US" b="1" dirty="0" smtClean="0"/>
              <a:t>Microscopic Anatomy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382000" cy="175260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sz="3200" b="1" dirty="0"/>
              <a:t>T Tubules</a:t>
            </a:r>
          </a:p>
          <a:p>
            <a:pPr lvl="1"/>
            <a:r>
              <a:rPr lang="en-US" sz="3200" dirty="0"/>
              <a:t>The </a:t>
            </a:r>
            <a:r>
              <a:rPr lang="en-US" sz="3200" dirty="0" err="1"/>
              <a:t>sarcolemma</a:t>
            </a:r>
            <a:r>
              <a:rPr lang="en-US" sz="3200" dirty="0"/>
              <a:t> of the muscle fiber penetrates into the cell to form an elongated tubule (transverse tubule </a:t>
            </a:r>
            <a:r>
              <a:rPr lang="en-US" sz="3200" dirty="0">
                <a:sym typeface="Wingdings"/>
              </a:rPr>
              <a:t></a:t>
            </a:r>
            <a:r>
              <a:rPr lang="en-US" sz="3200" dirty="0"/>
              <a:t> t </a:t>
            </a:r>
            <a:r>
              <a:rPr lang="en-US" sz="3200" dirty="0" smtClean="0"/>
              <a:t>tubule)</a:t>
            </a:r>
            <a:endParaRPr lang="en-US" sz="3200" dirty="0"/>
          </a:p>
        </p:txBody>
      </p:sp>
      <p:pic>
        <p:nvPicPr>
          <p:cNvPr id="5" name="Content Placeholder 4" descr="09-05Relationship_L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1828800" y="3276600"/>
            <a:ext cx="5815018" cy="3383280"/>
          </a:xfrm>
        </p:spPr>
      </p:pic>
    </p:spTree>
    <p:extLst>
      <p:ext uri="{BB962C8B-B14F-4D97-AF65-F5344CB8AC3E}">
        <p14:creationId xmlns:p14="http://schemas.microsoft.com/office/powerpoint/2010/main" val="2193251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09-05Relationship_L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1905000" y="3352800"/>
            <a:ext cx="5815018" cy="338328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Skeletal Muscle Fibers – </a:t>
            </a:r>
            <a:br>
              <a:rPr lang="en-US" b="1" dirty="0" smtClean="0"/>
            </a:br>
            <a:r>
              <a:rPr lang="en-US" b="1" dirty="0" smtClean="0"/>
              <a:t>Microscopic Anatomy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71600"/>
            <a:ext cx="8229600" cy="2362200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3200" b="1" dirty="0" smtClean="0"/>
              <a:t>T Tubules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skeletal muscle fiber is very large; all regions of the cell must contract simultaneously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Allows the electrical stimulus and extracellular fluid to come in close contact with deep cell regions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makes reaction occur quicker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horse </a:t>
            </a:r>
            <a:r>
              <a:rPr lang="en-US" dirty="0" smtClean="0"/>
              <a:t>vs. </a:t>
            </a:r>
            <a:r>
              <a:rPr lang="en-US" dirty="0"/>
              <a:t>car </a:t>
            </a:r>
            <a:r>
              <a:rPr lang="en-US" dirty="0" smtClean="0"/>
              <a:t>traveling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5110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Skeletal Muscle Fibers – </a:t>
            </a:r>
            <a:br>
              <a:rPr lang="en-US" b="1" dirty="0" smtClean="0"/>
            </a:br>
            <a:r>
              <a:rPr lang="en-US" b="1" dirty="0" smtClean="0"/>
              <a:t>Microscopic Anatomy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8305800" cy="213360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sz="3200" b="1" dirty="0" err="1"/>
              <a:t>Sarcoplasmic</a:t>
            </a:r>
            <a:r>
              <a:rPr lang="en-US" sz="3200" b="1" dirty="0"/>
              <a:t> reticulum</a:t>
            </a:r>
          </a:p>
          <a:p>
            <a:pPr lvl="1"/>
            <a:r>
              <a:rPr lang="en-US" sz="2800" dirty="0"/>
              <a:t>Smooth ER</a:t>
            </a:r>
          </a:p>
          <a:p>
            <a:pPr lvl="1"/>
            <a:r>
              <a:rPr lang="en-US" sz="2800" dirty="0"/>
              <a:t>Surround myofibril</a:t>
            </a:r>
          </a:p>
          <a:p>
            <a:pPr lvl="1"/>
            <a:r>
              <a:rPr lang="en-US" sz="2800" dirty="0"/>
              <a:t>Regulates calcium </a:t>
            </a:r>
            <a:r>
              <a:rPr lang="en-US" sz="2800" dirty="0">
                <a:sym typeface="Wingdings"/>
              </a:rPr>
              <a:t></a:t>
            </a:r>
            <a:r>
              <a:rPr lang="en-US" sz="2800" dirty="0"/>
              <a:t> stores and releases Ca for contraction</a:t>
            </a:r>
          </a:p>
          <a:p>
            <a:pPr lvl="1"/>
            <a:r>
              <a:rPr lang="en-US" sz="2800" dirty="0"/>
              <a:t>We will discuss why calcium is important later</a:t>
            </a:r>
          </a:p>
        </p:txBody>
      </p:sp>
      <p:pic>
        <p:nvPicPr>
          <p:cNvPr id="5" name="Content Placeholder 4" descr="09-05Relationship_L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1828800" y="3352800"/>
            <a:ext cx="5815018" cy="3383280"/>
          </a:xfrm>
        </p:spPr>
      </p:pic>
    </p:spTree>
    <p:extLst>
      <p:ext uri="{BB962C8B-B14F-4D97-AF65-F5344CB8AC3E}">
        <p14:creationId xmlns:p14="http://schemas.microsoft.com/office/powerpoint/2010/main" val="271726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 smtClean="0"/>
              <a:t>Skeletal Muscle Fibers – </a:t>
            </a:r>
            <a:br>
              <a:rPr lang="en-US" b="1" dirty="0" smtClean="0"/>
            </a:br>
            <a:r>
              <a:rPr lang="en-US" b="1" dirty="0" smtClean="0"/>
              <a:t>Microscopic Anatomy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305800" cy="18288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3200" b="1" dirty="0"/>
              <a:t>Myofibrils</a:t>
            </a:r>
          </a:p>
          <a:p>
            <a:pPr lvl="1"/>
            <a:r>
              <a:rPr lang="en-US" sz="2800" dirty="0"/>
              <a:t>Inside the muscle fiber </a:t>
            </a:r>
            <a:r>
              <a:rPr lang="en-US" sz="2800" dirty="0">
                <a:sym typeface="Wingdings"/>
              </a:rPr>
              <a:t></a:t>
            </a:r>
            <a:r>
              <a:rPr lang="en-US" sz="2800" dirty="0"/>
              <a:t> contractile unit of the muscle</a:t>
            </a:r>
          </a:p>
          <a:p>
            <a:pPr lvl="1"/>
            <a:r>
              <a:rPr lang="en-US" sz="2800" dirty="0"/>
              <a:t>Each muscle fiber contains 100’s – 1,000’s </a:t>
            </a:r>
            <a:r>
              <a:rPr lang="en-US" sz="2800" dirty="0" smtClean="0"/>
              <a:t>myofibrils</a:t>
            </a:r>
            <a:endParaRPr lang="en-US" sz="2800" dirty="0"/>
          </a:p>
        </p:txBody>
      </p:sp>
      <p:pic>
        <p:nvPicPr>
          <p:cNvPr id="5" name="Content Placeholder 4" descr="09-05Relationship_L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1828800" y="3276600"/>
            <a:ext cx="5815018" cy="3383280"/>
          </a:xfrm>
        </p:spPr>
      </p:pic>
    </p:spTree>
    <p:extLst>
      <p:ext uri="{BB962C8B-B14F-4D97-AF65-F5344CB8AC3E}">
        <p14:creationId xmlns:p14="http://schemas.microsoft.com/office/powerpoint/2010/main" val="1341061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470</Words>
  <Application>Microsoft Office PowerPoint</Application>
  <PresentationFormat>On-screen Show (4:3)</PresentationFormat>
  <Paragraphs>81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Chapter 9 Muscles and Muscle Tissue</vt:lpstr>
      <vt:lpstr>Skeletal Muscle Fibers –  Microscopic Anatomy</vt:lpstr>
      <vt:lpstr>Skeletal Muscle Fibers –  Microscopic Anatomy</vt:lpstr>
      <vt:lpstr>Skeletal Muscle Fibers –  Microscopic Anatomy</vt:lpstr>
      <vt:lpstr>Skeletal Muscle Fibers –  Microscopic Anatomy</vt:lpstr>
      <vt:lpstr>Skeletal Muscle Fibers –  Microscopic Anatomy</vt:lpstr>
      <vt:lpstr>Skeletal Muscle Fibers –  Microscopic Anatomy</vt:lpstr>
      <vt:lpstr>Skeletal Muscle Fibers –  Microscopic Anatomy</vt:lpstr>
      <vt:lpstr>Skeletal Muscle Fibers –  Microscopic Anatomy</vt:lpstr>
      <vt:lpstr>Skeletal Muscle Fibers –  Microscopic Anatomy</vt:lpstr>
      <vt:lpstr>Skeletal Muscle Fibers –  Microscopic Anatomy</vt:lpstr>
      <vt:lpstr>Skeletal Muscle Fibers –  Parts of Myofibrils</vt:lpstr>
      <vt:lpstr>Skeletal Muscle Fibers –  Parts of Myofibrils</vt:lpstr>
      <vt:lpstr>Skeletal Muscle Fibers –  Parts of Myofibrils</vt:lpstr>
      <vt:lpstr>Skeletal Muscle Fibers –  Parts of Myofibrils</vt:lpstr>
    </vt:vector>
  </TitlesOfParts>
  <Company>LWHS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9 Muscles and Muscle Tissue</dc:title>
  <dc:creator>LWHS</dc:creator>
  <cp:lastModifiedBy>LWHS</cp:lastModifiedBy>
  <cp:revision>1</cp:revision>
  <dcterms:created xsi:type="dcterms:W3CDTF">2013-10-21T12:45:25Z</dcterms:created>
  <dcterms:modified xsi:type="dcterms:W3CDTF">2013-10-21T12:54:18Z</dcterms:modified>
</cp:coreProperties>
</file>