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FD04-BFC2-467E-BEBB-EF356B65CE13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87F-C0D6-40DA-8CAF-135126C59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0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9DF84-C5B6-4109-ABA7-5A550E8A46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3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0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7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1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3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5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5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3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2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9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6917-9797-4FC2-AFAC-335E288EB4E5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742A9-1B4F-48C0-8DBB-23C44B7E9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ing.com/videos/search?q=muscle+contraction+animation&amp;docid=1028921753944&amp;FORM=VI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RxsOMenNQM" TargetMode="External"/><Relationship Id="rId2" Type="http://schemas.openxmlformats.org/officeDocument/2006/relationships/hyperlink" Target="http://www.youtube.com/watch?v=83yNoEJyP6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NR=1&amp;v=CbfK1Gi-aCk" TargetMode="External"/><Relationship Id="rId4" Type="http://schemas.openxmlformats.org/officeDocument/2006/relationships/hyperlink" Target="http://www.youtube.com/watch?v=mWPmUqRZYl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dHzKYDxrKc" TargetMode="External"/><Relationship Id="rId2" Type="http://schemas.openxmlformats.org/officeDocument/2006/relationships/hyperlink" Target="http://www.youtube.com/watch?v=0kFmbrRJq4w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watch?v=Vlchs4omFDM" TargetMode="External"/><Relationship Id="rId5" Type="http://schemas.openxmlformats.org/officeDocument/2006/relationships/hyperlink" Target="http://www.youtube.com/watch?v=kvMFdNw35L0" TargetMode="External"/><Relationship Id="rId4" Type="http://schemas.openxmlformats.org/officeDocument/2006/relationships/hyperlink" Target="http://www.youtube.com/watch?v=mWPmUqRZYl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065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ArabBruD" pitchFamily="66" charset="0"/>
              </a:rPr>
              <a:t>Chapter 9</a:t>
            </a:r>
            <a:br>
              <a:rPr lang="en-US" sz="5400" b="1" dirty="0" smtClean="0">
                <a:latin typeface="ArabBruD" pitchFamily="66" charset="0"/>
              </a:rPr>
            </a:br>
            <a:r>
              <a:rPr lang="en-US" sz="5400" b="1" dirty="0" smtClean="0">
                <a:latin typeface="ArabBruD" pitchFamily="66" charset="0"/>
              </a:rPr>
              <a:t>Muscles and Muscle Tissue</a:t>
            </a:r>
            <a:endParaRPr lang="en-US" sz="5400" b="1" dirty="0">
              <a:latin typeface="ArabBruD" pitchFamily="66" charset="0"/>
            </a:endParaRPr>
          </a:p>
        </p:txBody>
      </p:sp>
      <p:pic>
        <p:nvPicPr>
          <p:cNvPr id="90114" name="Picture 2" descr="http://epcdn.net/ups/d49/rzc9kvouh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1066800" cy="1190625"/>
          </a:xfrm>
          <a:prstGeom prst="rect">
            <a:avLst/>
          </a:prstGeom>
          <a:noFill/>
        </p:spPr>
      </p:pic>
      <p:pic>
        <p:nvPicPr>
          <p:cNvPr id="90116" name="Picture 4" descr="http://valentino-art.hit.bg/contortionist_maggi_2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"/>
            <a:ext cx="2956938" cy="2362200"/>
          </a:xfrm>
          <a:prstGeom prst="rect">
            <a:avLst/>
          </a:prstGeom>
          <a:noFill/>
        </p:spPr>
      </p:pic>
      <p:pic>
        <p:nvPicPr>
          <p:cNvPr id="90118" name="Picture 6" descr="http://i.abcnews.com/images/Health/nm_muscle_man_090128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14800"/>
            <a:ext cx="3350096" cy="2514600"/>
          </a:xfrm>
          <a:prstGeom prst="rect">
            <a:avLst/>
          </a:prstGeom>
          <a:noFill/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95400" y="3238500"/>
            <a:ext cx="6400800" cy="723900"/>
          </a:xfrm>
        </p:spPr>
        <p:txBody>
          <a:bodyPr/>
          <a:lstStyle/>
          <a:p>
            <a:r>
              <a:rPr lang="en-US" dirty="0" smtClean="0"/>
              <a:t>Sarcomere and Contraction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Muscle Fiber Contraction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AutoNum type="arabicPeriod" startAt="5"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6. The active site on </a:t>
            </a:r>
            <a:r>
              <a:rPr lang="en-US" dirty="0" err="1" smtClean="0"/>
              <a:t>actin</a:t>
            </a:r>
            <a:r>
              <a:rPr lang="en-US" dirty="0" smtClean="0"/>
              <a:t> is exposed</a:t>
            </a:r>
          </a:p>
          <a:p>
            <a:pPr marL="514350" lvl="0" indent="-514350">
              <a:buAutoNum type="arabicPeriod" startAt="5"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Actin</a:t>
            </a:r>
            <a:r>
              <a:rPr lang="en-US" dirty="0" smtClean="0"/>
              <a:t> and myosin filaments form a cross-bridge</a:t>
            </a:r>
          </a:p>
          <a:p>
            <a:pPr marL="514350" lvl="0" indent="-514350">
              <a:buAutoNum type="arabicPeriod" startAt="7"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8. Release the phosphate group (from hydrolyzed ATP)</a:t>
            </a:r>
          </a:p>
          <a:p>
            <a:pPr marL="514350" lvl="0" indent="-514350">
              <a:buAutoNum type="arabicPeriod" startAt="9"/>
            </a:pPr>
            <a:endParaRPr lang="en-US" dirty="0" smtClean="0"/>
          </a:p>
          <a:p>
            <a:pPr marL="514350" lvl="0" indent="-514350">
              <a:buAutoNum type="arabicPeriod" startAt="9"/>
            </a:pPr>
            <a:endParaRPr lang="en-US" dirty="0" smtClean="0"/>
          </a:p>
        </p:txBody>
      </p:sp>
      <p:pic>
        <p:nvPicPr>
          <p:cNvPr id="5" name="Content Placeholder 4" descr="09-12ContrCycl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65527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Muscle Fiber Contraction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en-US" dirty="0" smtClean="0"/>
              <a:t>9. Myosin heads pull </a:t>
            </a:r>
            <a:r>
              <a:rPr lang="en-US" dirty="0" err="1" smtClean="0"/>
              <a:t>actin</a:t>
            </a:r>
            <a:r>
              <a:rPr lang="en-US" dirty="0" smtClean="0"/>
              <a:t> filaments inward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myosin head falls down</a:t>
            </a:r>
          </a:p>
          <a:p>
            <a:pPr marL="514350" lvl="0" indent="-514350">
              <a:buAutoNum type="arabicPeriod" startAt="9"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10. ADP is released.</a:t>
            </a:r>
          </a:p>
          <a:p>
            <a:pPr marL="514350" lvl="0" indent="-514350">
              <a:buAutoNum type="arabicPeriod" startAt="9"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11. ATP Binds to myosin</a:t>
            </a:r>
          </a:p>
          <a:p>
            <a:pPr marL="514350" lvl="0" indent="-514350">
              <a:buAutoNum type="arabicPeriod" startAt="6"/>
            </a:pPr>
            <a:endParaRPr lang="en-US" dirty="0" smtClean="0"/>
          </a:p>
        </p:txBody>
      </p:sp>
      <p:pic>
        <p:nvPicPr>
          <p:cNvPr id="5" name="Content Placeholder 4" descr="09-12ContrCycl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65527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Muscle Fiber Contraction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lvl="0" indent="-514350">
              <a:buNone/>
            </a:pPr>
            <a:r>
              <a:rPr lang="en-US" dirty="0" smtClean="0"/>
              <a:t>12. Cross-bridge (myosin)releases</a:t>
            </a:r>
          </a:p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13. ATP on the myosin is </a:t>
            </a:r>
            <a:r>
              <a:rPr lang="en-US" dirty="0" err="1" smtClean="0"/>
              <a:t>hydrolized</a:t>
            </a:r>
            <a:r>
              <a:rPr lang="en-US" dirty="0" smtClean="0"/>
              <a:t> to ADP </a:t>
            </a:r>
            <a:r>
              <a:rPr lang="en-US" dirty="0" smtClean="0">
                <a:sym typeface="Wingdings"/>
              </a:rPr>
              <a:t>and a phosphate group</a:t>
            </a:r>
          </a:p>
          <a:p>
            <a:pPr marL="514350" lvl="0" indent="-514350">
              <a:buNone/>
            </a:pPr>
            <a:endParaRPr lang="en-US" dirty="0" smtClean="0">
              <a:sym typeface="Wingdings"/>
            </a:endParaRPr>
          </a:p>
          <a:p>
            <a:pPr marL="514350" lvl="0" indent="-514350">
              <a:buNone/>
            </a:pPr>
            <a:r>
              <a:rPr lang="en-US" dirty="0" smtClean="0"/>
              <a:t>14. Myosin head lifts to attach to </a:t>
            </a:r>
            <a:r>
              <a:rPr lang="en-US" dirty="0" err="1" smtClean="0"/>
              <a:t>actin</a:t>
            </a:r>
            <a:endParaRPr lang="en-US" dirty="0" smtClean="0"/>
          </a:p>
          <a:p>
            <a:pPr marL="514350" lvl="0" indent="-514350">
              <a:buAutoNum type="arabicPeriod" startAt="9"/>
            </a:pPr>
            <a:endParaRPr lang="en-US" dirty="0" smtClean="0"/>
          </a:p>
        </p:txBody>
      </p:sp>
      <p:pic>
        <p:nvPicPr>
          <p:cNvPr id="5" name="Content Placeholder 4" descr="09-12ContrCycl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65527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Muscle Fiber Contraction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lvl="0" indent="-514350">
              <a:buAutoNum type="arabicPeriod" startAt="12"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15. Continues until </a:t>
            </a:r>
            <a:r>
              <a:rPr lang="en-US" b="1" dirty="0" smtClean="0"/>
              <a:t>Calcium supply is cut off</a:t>
            </a:r>
          </a:p>
          <a:p>
            <a:pPr marL="514350" lvl="0" indent="-514350">
              <a:buAutoNum type="arabicPeriod" startAt="12"/>
            </a:pPr>
            <a:endParaRPr lang="en-US" dirty="0" smtClean="0"/>
          </a:p>
          <a:p>
            <a:pPr marL="514350" lvl="0" indent="-514350">
              <a:buNone/>
            </a:pPr>
            <a:r>
              <a:rPr lang="en-US" smtClean="0"/>
              <a:t>16. The </a:t>
            </a:r>
            <a:r>
              <a:rPr lang="en-US" dirty="0" smtClean="0"/>
              <a:t>muscle fiber shortens as contraction occurs</a:t>
            </a:r>
          </a:p>
        </p:txBody>
      </p:sp>
      <p:pic>
        <p:nvPicPr>
          <p:cNvPr id="5" name="Content Placeholder 4" descr="09-12ContrCycl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655277" cy="3931920"/>
          </a:xfrm>
          <a:prstGeom prst="rect">
            <a:avLst/>
          </a:prstGeom>
        </p:spPr>
      </p:pic>
      <p:sp>
        <p:nvSpPr>
          <p:cNvPr id="6" name="Smiley Face 5">
            <a:hlinkClick r:id="rId4"/>
          </p:cNvPr>
          <p:cNvSpPr/>
          <p:nvPr/>
        </p:nvSpPr>
        <p:spPr>
          <a:xfrm>
            <a:off x="914400" y="55626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Muscle Fiber Relaxation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Calcium ions are transported into SER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ATP causes cross-bridge between </a:t>
            </a:r>
            <a:r>
              <a:rPr lang="en-US" dirty="0" err="1" smtClean="0"/>
              <a:t>actin</a:t>
            </a:r>
            <a:r>
              <a:rPr lang="en-US" dirty="0" smtClean="0"/>
              <a:t> and myosin filaments to break apart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binding sites on </a:t>
            </a:r>
            <a:r>
              <a:rPr lang="en-US" dirty="0" err="1" smtClean="0"/>
              <a:t>actin</a:t>
            </a:r>
            <a:r>
              <a:rPr lang="en-US" dirty="0" smtClean="0"/>
              <a:t> are blocked (there is no calcium)</a:t>
            </a:r>
          </a:p>
        </p:txBody>
      </p:sp>
      <p:pic>
        <p:nvPicPr>
          <p:cNvPr id="18434" name="Picture 2" descr="http://www.margsanimals.com/blogs/media/blogs/reviews/relaxed-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0449" y="1371600"/>
            <a:ext cx="2577351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2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Muscle Fiber Relaxation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514350" lvl="0" indent="-514350">
              <a:buNone/>
            </a:pPr>
            <a:endParaRPr lang="en-US" dirty="0" smtClean="0"/>
          </a:p>
          <a:p>
            <a:pPr marL="514350" lvl="0" indent="-514350">
              <a:buAutoNum type="arabicPeriod" startAt="4"/>
            </a:pPr>
            <a:r>
              <a:rPr lang="en-US" dirty="0" smtClean="0"/>
              <a:t>Muscle fiber releases. </a:t>
            </a:r>
          </a:p>
          <a:p>
            <a:pPr marL="514350" lvl="0" indent="-514350">
              <a:buAutoNum type="arabicPeriod" startAt="4"/>
            </a:pPr>
            <a:endParaRPr lang="en-US" dirty="0" smtClean="0"/>
          </a:p>
          <a:p>
            <a:pPr marL="514350" lvl="0" indent="-514350">
              <a:buAutoNum type="arabicPeriod" startAt="4"/>
            </a:pPr>
            <a:r>
              <a:rPr lang="en-US" dirty="0" smtClean="0"/>
              <a:t>ATP breakdown “cocks” myosin cross-bridges.  </a:t>
            </a:r>
          </a:p>
          <a:p>
            <a:pPr marL="514350" lvl="0" indent="-514350">
              <a:buAutoNum type="arabicPeriod" startAt="5"/>
            </a:pP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6.   Muscle fiber is ready for further stimulation</a:t>
            </a:r>
          </a:p>
          <a:p>
            <a:pPr marL="514350" lvl="0" indent="-514350">
              <a:buAutoNum type="arabicPeriod" startAt="3"/>
            </a:pPr>
            <a:endParaRPr lang="en-US" dirty="0" smtClean="0"/>
          </a:p>
        </p:txBody>
      </p:sp>
      <p:pic>
        <p:nvPicPr>
          <p:cNvPr id="16386" name="Picture 2" descr="http://images.fanpop.com/images/image_uploads/sleeping-cats-247222_1024_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743200" cy="2057400"/>
          </a:xfrm>
          <a:prstGeom prst="rect">
            <a:avLst/>
          </a:prstGeom>
          <a:noFill/>
        </p:spPr>
      </p:pic>
      <p:pic>
        <p:nvPicPr>
          <p:cNvPr id="16388" name="Picture 4" descr="http://www.teenscraze.com/wp-content/uploads/2010/08/cat-sleeping-posi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648200"/>
            <a:ext cx="2819400" cy="188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3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Contraction 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http://www.youtube.com/watch?v=83yNoEJyP6g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http://www.youtube.com/watch?v=WRxsOMenNQM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Day 2</a:t>
            </a:r>
          </a:p>
          <a:p>
            <a:r>
              <a:rPr lang="en-US" dirty="0" smtClean="0">
                <a:hlinkClick r:id="rId4"/>
              </a:rPr>
              <a:t>http://www.youtube.com/watch?v=mWPmUqRZYls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http://www.youtube.com/watch?NR=1&amp;v=CbfK1Gi-aCk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www.youtube.com/watch?v=0kFmbrRJq4w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www.youtube.com/watch?v=EdHzKYDxrKc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www.youtube.com/watch?v=mWPmUqRZYls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www.youtube.com/watch?v=kvMFdNw35L0</a:t>
            </a:r>
            <a:endParaRPr lang="en-US" dirty="0" smtClean="0"/>
          </a:p>
          <a:p>
            <a:r>
              <a:rPr lang="en-US">
                <a:hlinkClick r:id="rId6"/>
              </a:rPr>
              <a:t>http://</a:t>
            </a:r>
            <a:r>
              <a:rPr lang="en-US" smtClean="0">
                <a:hlinkClick r:id="rId6"/>
              </a:rPr>
              <a:t>www.youtube.com/watch?v=Vlchs4omFDM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Rigor Mortis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82000" cy="5334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After death, calcium ions start to leak out of SER</a:t>
            </a:r>
          </a:p>
          <a:p>
            <a:r>
              <a:rPr lang="en-US" dirty="0" smtClean="0"/>
              <a:t>Causes muscle contraction cycle to start</a:t>
            </a:r>
          </a:p>
          <a:p>
            <a:r>
              <a:rPr lang="en-US" dirty="0" smtClean="0"/>
              <a:t>ATP synthesis has stopped </a:t>
            </a:r>
            <a:r>
              <a:rPr lang="en-US" dirty="0" smtClean="0">
                <a:sym typeface="Wingdings" pitchFamily="2" charset="2"/>
              </a:rPr>
              <a:t> cell runs out of ATP</a:t>
            </a:r>
          </a:p>
          <a:p>
            <a:r>
              <a:rPr lang="en-US" dirty="0" err="1" smtClean="0">
                <a:sym typeface="Wingdings" pitchFamily="2" charset="2"/>
              </a:rPr>
              <a:t>Crossbridges</a:t>
            </a:r>
            <a:r>
              <a:rPr lang="en-US" dirty="0" smtClean="0">
                <a:sym typeface="Wingdings" pitchFamily="2" charset="2"/>
              </a:rPr>
              <a:t> can’t break apart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muscles in a state of contraction</a:t>
            </a:r>
          </a:p>
          <a:p>
            <a:r>
              <a:rPr lang="en-US" dirty="0" smtClean="0">
                <a:sym typeface="Wingdings" pitchFamily="2" charset="2"/>
              </a:rPr>
              <a:t>Starts about 3-4 hours after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  death</a:t>
            </a:r>
          </a:p>
          <a:p>
            <a:r>
              <a:rPr lang="en-US" dirty="0" smtClean="0">
                <a:sym typeface="Wingdings" pitchFamily="2" charset="2"/>
              </a:rPr>
              <a:t>Lasts about 24 hours 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   (</a:t>
            </a:r>
            <a:r>
              <a:rPr lang="en-US" dirty="0" err="1" smtClean="0">
                <a:sym typeface="Wingdings" pitchFamily="2" charset="2"/>
              </a:rPr>
              <a:t>crossbridges</a:t>
            </a:r>
            <a:r>
              <a:rPr lang="en-US" dirty="0" smtClean="0">
                <a:sym typeface="Wingdings" pitchFamily="2" charset="2"/>
              </a:rPr>
              <a:t> are broken down)</a:t>
            </a:r>
          </a:p>
        </p:txBody>
      </p:sp>
      <p:pic>
        <p:nvPicPr>
          <p:cNvPr id="12290" name="Picture 2" descr="http://dba-oracle.com/golf_travel/images/eating_guinea_pig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752849"/>
            <a:ext cx="3333750" cy="2419351"/>
          </a:xfrm>
          <a:prstGeom prst="rect">
            <a:avLst/>
          </a:prstGeom>
          <a:noFill/>
        </p:spPr>
      </p:pic>
      <p:sp>
        <p:nvSpPr>
          <p:cNvPr id="12292" name="AutoShape 4" descr="data:image/jpg;base64,/9j/4AAQSkZJRgABAQAAAQABAAD/2wCEAAkGBhMSERUUExMWFRUWGBcZGBgYFxgZGhcYGBgXFxgaGBgYHCYeGBojGhcYHy8gIycpLCwsFx4xNTAqNSYrLCkBCQoKDgwOGg8PGikkHx8sLCwsLCksLCwsLCwsLCwsLCwsLCwsLCksLCwsLCwsKSwsLCwsKSwsLCwsLCwpLCwsLP/AABEIALcBEwMBIgACEQEDEQH/xAAbAAACAwEBAQAAAAAAAAAAAAADBAACBQYBB//EADoQAAECBAQEBAUDBAEEAwAAAAECEQADITEEEkFRBSJhcYGRobEGEzLB8BRS0SNC4fFiBxVyghYzov/EABkBAAMBAQEAAAAAAAAAAAAAAAABAgMEBf/EACIRAAICAgIDAQEBAQAAAAAAAAABAhESIQMxE0FRYQQigf/aAAwDAQACEQMRAD8A+cDGsPpFmeABesUWYrHYkYDv6jM7tv8AaKoELJSYdRglaVpE6QmWkzgHH+o9SgBwIsjD3zUgKJqQTtpCr4Ky6TRwWIjRlyXSCFVerRkGY3aHcCpjfvCktDDYrFJJqXY+waFULAPSPcTLBWWtuNYqMOdC48oSSRQZgFOk0f8AKQ1PlFY5WIEZTkGoI7xpSMTmRlKsuvfaFNNbQA5MyrE9Iqo83K/nHi8rXPhFpUgG6jQUrrFWSeYpZYaR5Jnl2Nu0XRh6s7xaby6ePTtDTXQFSTpWsNz0505WqNR9xrAsPMDO5HSDyMWCkkXG/wBoliBYEGxFOsOy8MxozdIr8zMKV1aKKUH1BiHYFV4VJctXWATgUNWmkHkk5uWn5rDSyzUENNgZIWHD0Dxchicuu0WxqUginf8AxFZc0AuLRQFjMy1LiBrHMTdrwVc3tHoluCbk0hddjALxtGtDD2cV9IUyAFj5wVE6tYppegG0pU1bQrNkmr0hj55akVSS1S8Zq0MTVhi1gR0gkvBFjSgDw4lTClBF/nMIb5JehGahXhFcVJzN0hnES3rQH7wFKnZ/GNE/YCX6Q7R5GwcID+2JD8wbOfyD91IEsWjxKIspEUlQy2HmMaw/mULQhKDaQ4MSaHL/AKiZCCoxBJH3gC8MCaOPaHpuHSZZIIeh/wAQnLqOukJCKSuHKOsXmYeYgWcbgPBhiD1fWG5PEgJbnQ+cDbHZkJxF3N4Ph5zF7wBagSSzPFkSxFNKhmkplD8pAsJJTmYjNHuCl1cXHrDeHmsrYauI526tIYnieHMXAIBNAYhwpTQgixjYVJdy4Oo6QGdJWtiCKBjWp2gjyWJiiBbmMTFYUlmOZ4PJRlQSpFixOxNo9wqwpwHbeKy9iFAkpo1GgC5RGjFo6SZhwki3jAVYIFyQ8JcqAyuHzOYPQ6GJODGpd7F4JicKXYBu8KLSzpNwXeNdPYjS4cOfmPjDMzDbGnTSMWUlZNDTs8O4DiRBy6n1jOUX2hhp4AAzim7RnongEtX2jZmzEqAJH+4Sx2BBQFIu8OEl0wRnrnAwXArJOUAm5oCbVNBAP0ihcERtY/hww8mTUCesGYwFUILZArdRYno8bSqi1G2DCAoHXpACmlGbXpDa0vlmpFFh1DY6+r+IMCVh3MYRG4UzPXOKagvFUTHtBJ+DVmZqQeTgmoBGzaomhfOXAgs/GBIYVg36Km0VmcJUXeje0R/lvY6FUzM1oGEOXhyVw9QYjesXHDVkuzCLyQUJCcreJGunhHWJCuIUckRtBAICFxPmGLokOhW8aeFZXYOYyEz4umeYhxsVGoJuVTEf4gk8oKCSKgcrNeETjCbtpXtSAqnkaxKiwoLLx4AYh4WfyiogiR0jWqGiIg6BFMg2i4SdLRLYDEtgHq8HlqBpCuHSTDkrDEGvlGE0hjaZzC+kUlTFCtWhuUijUjwyH1DiMVJEs9w5Cs1KKu+sefKMtglq2Iggag06QwZYcEmkK6EDxCwU5S7+8KS5xtpDU0A0J7EQrVwQLWiodFJBJ+BUsu7BoGjgXMCVPu8HTMXBEEw1NxGFlYCWl+sZmM4ORMBlUHe0aKUl4L8uJXK0DM/FYE/IZwVCp6mGeGMEVHnDIliPRLELPQrPUzElnANRpGX8T4jOogqAWgkJvVLs1LGNeTKS4fcP2esYvF5CStUxJdKiSC161AD0Lm1IeTqzo4tiXBeKhB+UtLnMCOv70n7HvvHacTwSVyjNAZaQHyhwoWqOg16eXz+QSqYCAx0rYD39Y+hcAnJSkAk7Pr1YNdq1iHN2jZxTTMNMwXj1GIAJLQ5Owyc6mOYOWLM9btpFTJTF5nFsTn4lP7Y8TjOkN/IFI9+SNhB5EFiSsUdor+qUYf8AljaPDK6CDyILEBOXuIkPfJG0eweUD5w0RoskPaLKlmPRFRSLCPTKIiyZb2gHRWIkRcIiwlwBR4iXB0IiqYYQHiGOi0tAg8qWICJcHSKPeMWFBkSQL0g2c6+0LS5oJaLfry7AWjNxbEOIXSl4rOxFBvAsPPDkmLpxEtRrcWakSoUyWXQAu1PGGZMzKCAxhJCAkg7nzgy5aS6xfXr4QNEjqDXSDS0f8awPBPfSHfmdYzZaRRchNXcFvWFk4ciNATd6xVZG0RJjYskGLhMXyCPflRNiPEIi4SIsmVHrQrGkQ4UGVMUVNykJAuS32eOSweNTmVJWogKYpVqFszVoX0tVrOY6fiE0pl5k0IPv/qOD4xKzqJALm9b+cdEGqpnRxrVoZxGHMuYWU7FlAPXY1qQbv7R0vwjxspWpMwUUAApmUDZw+l4S+HcInFSlJnqKJyCAiYeUkWyqJ+rS/WoNYkzDKw6wmYE1GZKhUKAPX1F/umldGy2dNi8CqWRR0n6VCoUOh+xrC+SFuEfEZmFUuYoKQonLYFBApQe1feH1SSCaOHDEVvalxGcotGE+FroBkGsTLFpiukQKcO0IxKEiPAqPTXSkeNs/XpDoC0SKTJLGjmJABwsrCtpFv0xNI6JHCSwceMXl8KWDQF/wGOrzDo5r9IRBl4ZnZqn0jo0cBW9B/h4sr4fNaW10hedAc1NwJp5x7+hMdUOBnKLR7/2I6kVifOGjmEcML02hrD4JncbeEdLL4dLlsZimTV2ubUEEncewkkn5ctD6KmPMJ2v/AEx5UilNyKSvowsLwGbOJEuWpTXIFB3Nh4mNTB/As5VFGUBTl+anMRrQOAWLiunWEMX8dTZ5yOrL+1JoGcuBoKdqQ5wzjhSRUklqEs77lnhOXo0UPoVf/TLFAciUq0+pPgWf88nx+IfCuIlJzLllIzhFQQSogmibkU8yI7vh3EZilMJcwKF0pBURR3saXraGp+OxUxeRMuYgMxKpagOzqDjtF5fSfHZ8yxHw/iZaM6pSwnUkW6EXTpdrwBOAJD9NrVj6BM4BiQj5ny1UzA5qEpC6m1lp6beA53C0IW2Us1HGhs/5cGCXI4kzgltHEyuHquTR4fk8LUdbx0Ywksqom7OOtP4eGZHD6EhB7sWPjGD5GyKOfwmBCakkk6W9IcOHtav59o1hw1T1AHch/wCRDP8A2SZpLqKmqWY2I6dYh2ysH8MASax6JZjWXw5YP0jqHH89o9+SoB8pZrior1Dhm94mhOLXozPlX6R6JJIB6tDnzq0bT3qY8Hh+UeFaEC+QWexfXW8QSKWqx17fnjB5ktTU/DWJKSpRCdWpann+Uh96CzP4jh2lG5HKKigdzeOIxMxCVEBzs29X7R3XFMcDmkhQyiigX5uoa1vQRxnEvh2YlToqDUA/Yx1y/nkkqN4SovguJ5ZiCQMrhwqqSOojreN8FOMw5UlDTEAlAB+oCuUdSHvq0fOZstaCM6Sn2PiKR08n4zKU8pUlVwpwzKulQfer9458XFm6dnI4fjhT9JUlrEE2MMYb4lmBw5Oag1J2HXSN3FzsHikn5kgS15nM2UyVE0zOn6FO2wrreN/gPCsGgBWGSkq3UXmNu6mb/wBQBFOcaJllHYbhspQkIM0/1MvN0NwD2DAncGGAitnEXVNBfv8Azp5QPOOlvC3+oxyOVu3ZUyh1b8MeJAq+v2r+doJmGhzU9D+ekBTODPV37uLN+dYeQFgstpEihmJO/wCdokLNisKuY5bx9ohnu5/LvAnDny2ff29otMADNUU8fPrSJEFTMYP0r7+gEWCz0/0L+UCVPIpcEMzdCfveKhbknf2YX21gGGE+j+nSLlQB+1q94A40NBZ9Y9Jej0Yt/D/nrBTAS+JuGzJkgGWCZiHIH7kGhA3NARvl3McFJmJUrKSzO+arN7R9Jw3mXPR6+t4HjcLKCFzDJQVpqXQk5tiSQ5q1PwaQnWmXGVaOX4FwSfOlqMqWVJB/+ygQ+zrIGYahOhrpG7wng6ZKwuasTCHYIUopFmcNUv4MbvHuL+IUmWkKZSEgBKAwCegyhkgOadY5jF8VEwknlQGypG/TQd2eOjJGtHcTPihZVyTCRlYJyBk1pR6a38oOOOrIAJWWqKj0oPOh6xwmFmFI5WJJprfcvraNrh+JmBWRSvqQtWU25Q4LHrr7RLtsaZ3Mj4vMtIU+YNQup32IOp8fSOa4j8ZrnTikEJflFwealAaBncmzAmOc4rxopIBGVxchmbq/vFeGSWlKmlJKyWB/aHNG0ehNjaNEwSR2mI4+4KMo5T9YIS+jqp92gp4vnbOFlLDKSr6WuQw/iOLk4vKqod7uIKuYkkqQb1AuBWzQmkjRM7rC4/NmVmUQ1TyuQKaqdvAw9guLSgkc6QS4zFKxQi5u3/kI4eXjsqEJUcwd2YFnFt/WNLDz0zUZLKFAK631ofeFYUdkeOSMoSSlQFyFgpDa1DiseCfg1FKwUvV2KQ+9AoVHlHMpw4VLypcMedyGJ6CtewjTw3CJLo5SFXOZqj0irXsiqOiPCsNMFkr8ebwKWO28Z2P+CyayplHfKt28FJHuIF/2+UtWRKmBGhb7uDRvOKTuBczImqTpQkV0q/3i/HCRi19MbH4ebIJ+YgpAsdDVmBFNXvAF8SVKl5lgigYEXesaWI/WyVApnLUg0YstO2r+TRyHxPOxs2YfmyUCWLLS4UW1CArLc6gRpx/zRhLKyEjExXFQqYpVnL3tD8niqGZQUeoV7ApMIYLgipwVklHlZyFMz0rnOU73SbtZo0U/DIQB8zEIYByJYKldiSyR4E+MdDml2aKNlimStJBBObVWXyjkuJYZCJihL5k0unM2/KFb61EbfEMehAKZZyJs6syiR1UEt4Bu0c1xDFpI5Sn/APXo6Y4+San0aqOPYLEY+gYnMNcoS46tdutfRpI4qtFlEdHsYWwnDpk5TIClHXYdzp4x2fCfgaXKZU8/MUK5RRAPuv0HeMZVFbE5tbOg4HNmLw8qasHMQXcaEnKT3SxhlaQddTSKTJtthS3f8/DAROD2J89n/O0cb2zmbvYRgkgf70Pk7xGFBSuv80ihm0DCuu38RDmUSS2odw5JBanUvABRc4JLOmnjEjw5f3AdGt6RIVMBtUp3rX884upIKiO+1GNGftpAELdruCbPoPQx6Fsah9evX1PtFAFEsEljr7Ak+OkXQkFhftq1KecCQ4DjS3fV/Xyik0KSgqFEpqpWiE6qL1Uwo2pYauCKbdIDQwuDUvlSgkuMzCwJo50FCP8AUHxfCly0lRyED6mUDlBJTX/2oTvSkcJxj/qDyCThpZkJUrnUFc8yjArUkAjsDsAwDFLgfxauXLnylLJlrQQ2gLgunYlm6gx6C/milt7HSO9Uco+mz7vc1Y+UVxk0LlGWWdQUP/ElmJ7EW6RkfDmNVPkEFyqWQgm7hnHdvt3jTntLSVzOUIS6iR4E9bFtyescM4YukLZ8uxeNUlSkKdJBZQLuDqCIXTMCi4Cj1FHjY41jP1U4rUGRZLgOEiw+99YRxvCwkPLUR/xJfbXSOlROndEOMWLFQZu0bOH42FDPMoQLDXMSlXmgKDdRHLnFqFDAk4sxT2TZ0/E+KSy2UlSmaqaM1b6wxwH4gWD8tanlkF36D1McyFPBZSqhjeJotM6nHTglWVQvlIOhSR97wdOJY0sz+jGMHEYpSk1NUMPCGcPi84qAkhmrfT3h2UaqSTR7VEXw2PKVZacwAe7VvGUJ6n8O8WTNfoekQy0zp5GOJBSTUlwX167QwOMKFSxamYXHh/Mcr80AXfY2MNpxzjar94jZR1Y4qpOQg8uppdn3Lw2j4gUAMoFP7mCWzU3YjwjjE4pJ/n+bw7Ix6VAJUfxmt4w1Ng4pneJxqmBe4Bfm5q3Jdv8AcZvHOIf08xLlQqSLMzgXraLfD/Es39OvRiz5qBjHD/FfGCucsJVyAsOoFH7m7x2wn/mzmlH/AFQtiPiSZlygsATTZ+t36wgMaS5Dh4x8XiC8LfqDGUtlp0NcRxxs5hfAYQzVgEsLknQa31ipSTesaGDUlNb9KjxpE9B2ztMBKlolhKUhDeIJ3L3J3h/DLopJ0BatvzbrHG4biJB26adqxsYXiedSSkMpwGFlA08wYic8lTKcU0bypAAJJIILM24B7hn127tUSW1LUPUB/R61tF5yi73vsTQnxDfcRS9RUNvoxP8APpHG5fDiIZFMwsCxqCwoQT49vSIzDTteuofxv0G8Bl0JD/4YnyYjbWLrPMXL1Hq7klqNWtdNLLKwLoRTTzT9zEgKZwDgEMCRVtCa1iQX+gNkpKfpD1rYWuzGg/LPFETuVqOaPRwz63ag8hHk1QuAwJuSNmo9+77XtATj5aaTFJGoJUACNWFg7nXTuY1offQ3NmBIqRQKUTdmBPoK+BjmfjDjmbCoy5v6qieYMSEk1PRxTu8auE4lKxU0YWWs/wBXMFKBBCUoSpRLA8zJDAdqxyv/AFBnE4r5AYIkASwBuA6nOpckeEdXDx1FzKxp0zk1qKjElg+UEyMe0XlB3ismOjrfgfiyZJmJmqZDBdnejBtS6VQvx/4sVPOUcssfSAdrE6P7P3JwEzVJSRsnK+6SXY+JPn0gZRl+q5J8A7e7xMYq7L0tjZxH29C5+0Um4vNeFVln28t/4gBXr+flIu6BsaWAobwothaKlTx4RA2SN4E5loSbFSQexUHj2XNs3SAYUkLR0Un3BiqIkdmo70e/5WPEzmDF+kLCZyxT51YEVZt4biRCMo8aQdywNKxgy8RDCMUWLEsL/neFRSkai1tYRUTjsYW/Wb6h/C0U+cT6+l4VFZDvz27+g/zBJGPLkg2r6iEBVgxf3gC5wykJ2+4H3hYhmdTw3j2VT5rA16t61aMDF4qtXI6XaFJUxT0B9bGkezJalpzBKmLf2m138hFp0iZSsTxCi5rEkuQo/tZ96lvLr23EN/oCwd8pI5gC4AHPQgEMCDbSl49wXC1FYH9pUkF7FlhJHr5QZIzsV/U0aDJnkAPQGo61IfzB8obTwgrCikAJClGgFEmoANywTZ6Zu71m8FmKCW0ATl1FWbzUYTnHoeYOWklyCGAcknsGrqSQw/gxr8CSoT5QLs6VW/teutddfKPcFwMhJCx/vq9xsx0fd9LhuAEsOakKdKmqkHSmj/m+Tmrph5Udng8PIm0MxQILMogAU3SLaW/mMjEYYylZT4KFQWUpLjcEpLeWzpKWMxVlUhRDi4Z9fGsDXjlkUaoFSHs7M5fU+lIzlhIxk16HfmpCrU6l6BgXsWLPSKLxSSTpU2s1SO9KeULFSlIdSWJSzFhR79aUfV7mKIJIez5kmlyA7bvQU2IiHBbJH5ODJSNKD90SMmZNW9DToY9jJyiBogNZRoS1aghhXry67RaXPFAHoK3N82l30bqYWyZA5N3J6aVamnlFEZku5rcdtPv1gvqxDGHwkvDT/wBUmWcyc4UlBAHMgpLjQ1dwBY0jlOOyVTVrmoDlcxZULkZyVBtxUuej6x0WZVb1/wAsRuIqlBSSQB3fc7t+VaoEdUf6JViuisqOExOAmBuQsSW3U12GrNVrQebhiwyAkZU9KlOgfU189o7qbNKsuZlJQ7Aj6QANxShofOJ+kQKfKSAoDf6ebc1DvXv415Cs6OZ4NwVZqpBIc5hSgp9RNtRfWJxb4fVmzVsaswcDcOGp6m0dXMWC4S4d9ySSU2c33PSBNmar2cHd++xawudoyfK1tCy9nFK4Qtqp8iKsDsaE1/xA18AmfTlLZXcg3KsvfTb/AD3SkAAEAUoQQHZQ6l7RVUxL9BV9tS3g4+0Jc8vaFkcJP4AoTMosDqwoCHqaPVq6g7REcDXmym7HT6iDbcFiG60jv/kBQo29n/5F/IV73j04F8oo7ts1aVVQbP8AxFeaSDI46V8PqotAJSBmSdXDApNNxdt6XA9l/D5ISQliWzPQJsbOzMah+2w7xcgJBTZSRcWLVFvpIIPp4jTgwpK+V1EAWcpAIJIDUtd7P1iHySboMjjx8Kklg7bUzA28mq8Cw/wqqj8pN3IVRqgZbvmI7jxjtp2DKRnCeVSstS6g532HVnBpYt6eGqQpKqhNakXbZzoaH/Ah+SaDJnGf/FVfMKgQQVg6ggO5Zh4Pu1I0cP8AD6ADlfmCs1dNABY1KTYtSlyN9OHAO5LdtXBJqL+sGVw1RBAIAcgF6UYlyS4GVmJu14XknITkzDPBEZkcoSU5mZtRUlJDEO5a3NTpJfBhlqihIZmYKALZbGyVAXao2jcXhSlKUqPMHf6WKWc1H1WpXe5LREYJLHMvLdqCpTRqM+tdYltsLZkYrgkskpCnDgAl0gg9Hpcj8eAyvhqWDZmSUqBIIJFyDoSxtqY6NGDly182b5YbmU2yjUJJBBZQFdYVRipQzFKwlnII5m0AbQEUq9+8POS7Y1ZkyOBJUSoB1AVaoYUNLMKEDpDA4BLXQsyi7EAkOXfNUgClnfKHEaS5YDKC3GrJy3oxANLU3A6QuMQtKhlSwSHcKGZmGYOxdixrtSsFtdsoTw3C0KWEAgCpJZRuz2Du6RQDQeDGA4WgDKkJU5Dhz1LijmiiXuzwWdxJZUosEtUswNSEsNWJGg94FhuKkHMAxSGolwoVzONSB7RKaXYhmThmBcAgIF3puaW+o12JgEpAS5CfZg/LZq6Dwi6JrKGdSqkZqmqRQh31t2bvEGDKsyVEuguAFJULipI0qAW+0PvaExmdgUplDMxXm5nzPZwK8ppWlvSF58vNzJcpYUzFRDEkCou7ltje8Dm4NE1mXkKU6ucygQAxGrHXbrFVyiCAsqFC4By8xykKDB7F6vfSKlQUDXhllyoEBgyiC4KcoICrXIHYjeDSsOgPnJyhmIGViwV9KgbgeBZ4thJgSClRcMQVBIzpN0ly5uPQ9YFIepU6geV8x5SEsk0NSGatKVe0K1egoEvEIqCp+u799m/Hg8mQqch0knI9cr1LkJzGwLm71ii5EuYEZkgqckn6dSKhJAA1pt5DWjIMocFSRSlVEADNSlXBrrCWmOj2bgiklOZAb9ySFdyHo9/GJAJ0+dmNi1HIDlru0SIeNioaUkEgD6aP0Z3Zzr+dRkAgJKquoCjADM4d61fYfwBCFHlUClhdvqob9y9esWlYGeFsg5WZ2J6EsweljCxk+kBJuKAUwszeVPA0B/KsKlEIJCqqowOzPmY2qTb+0QujCrJDOFBVCaCjFi9Qr2ZhWGJeCWt3NEsKFhltyu3oH8oqFr/oqLqw9HYMMqSQTeofm1LP0zQGesBTg0AYOakdWoTeLnhSwcis2TM1SxZxvqB08IiuD5QRmvbnBzN/aGdy+U3ApXo5ZMVFPmkKYKSWYuC4tmFdWLjbwrF5WFdOYFLjKLXehNmYb9awTEYBLZKk0YuGBDWeoGZxVRFQwoIJ+jCiVE5iXoBlqajKEUBo1iL0hY/o6Fxh0uxW1H0rQ0Gru3mYqsJCjzUJcU0D0BNW5SBW4GsOy+HJzG+ZLWykKLucwJqFD1PWCHCZlVISCVFSVsGuRRtQ2jOYMbVAK58qmNjry2U92cg0NDXpFziSEoGVBKgFJJUlqPyqJs4Boa0EGRg6fNCVqylnWzEHTmFdLP06WlpQUhnpcF7psMppm/kw4wrsYDC4hioLAVSuV6MQXQSxbKC0FlT085zHVII0oMr6cwfUVEMCWBmqBnpl5fpJBUEmuUbhxpeKKwSWdNAqqgS4Bpl1d66+ZisaQCRxXMlJpd7ctB46NWkGmYzLLGVAKlOzglrA1Lhy+xI3DQ1J+WlQzVICg+VBqd3FfSPJs0KfmzAqzFOVmOrVqKX0eDH9EI4HFzSVKHKEu4ZNSXGWpBKaEHuN48OJnFNfqFbOCACwDDcAMelodxWIDhQdKSagBhVtTffxiScYMxIDEBkhJIp1YMWDhtjB+DEZ89Skh2GYl+Zuwyhh+627WikqXMJrzB/ck1oK2rt2h04eX8tLoBW5v9J7lwxGgNLmLlUtC6S7tRdQxH1BRDivSz94TjfbCxXEpchKUBSNKlRNzmY11ND7UgczCl1OErJP9upcvdIIehjYwki6UhCVSw/1AXL8pN6E3isvEqUtaky82ZrEctGF6kxWP0LMiVgcQaFkZlBKsyvpDBs+UHbqaW1hvC4JaMxLtdzs1m1diLd4YTiHZlFS3r0o7t+69YrLxCikFSiwUx1UTXp4QmovYC3yQpObKSQaFqWD1Ad6E9G8/JaFOMoKMzuXYKAdxSqhtDyl/KbmCiUFIS1UuXYtehv1IgU3EJIDIynKGZR+oatv36wYr2APG8IUFB0A/SQzEh6kZammogOKlKCk2BLvVRABJbYkZWBEOS8YrLl5klHOCaBy4cgirjbWFZ+ICakgqGU3JqdX3vFSSrQ7BplTDQJzU/aSUguxpVq6xc4bnFWqCA5YBndyDS3VhFxi1LJylaQsEkqP1kVuwAAdvGKKmrGUrQFhPKElTXB2uA94VL9ET5YSVCZUhJALvU3uDmemuo6wEYIFycxYf22fq9ngpxTjKEAFhejHoqpbxiJnLSEMkJVWtyXcaU1o9aXEKk2MF+lWpASCQ5VbMPoc9tT2cwMJoHuzghwQPD6r+kEKS4ANO7HY0t+axMUCksaNoLetj0gpCCIQ4HKv3iQMYgaFQGnP/ESNKQC6ZqkLKRyks5B/tLabt94bXhgWKVczuP8AkCQ5o7EHfSEwQCHAKSnyPfQgjTYQRGMShQKgCOzvo4teMk6GWmYoFDE1zPuPMKpzaNpHisapNQSEktQAWDVA3t5x5+pQR/flBDI3Ac3u1SIqrFKBBQkHmYJoeqb3iKv2FDeGnZiyiwFQS5amgsTBpsxnUEhbpcFRSSmoCnsXdrdqxlS1kO6bg5TZmLl/NqwRC1pAYfU4XmB5a0KWqdD+PFxetiH8TMQ6AlgrKHILB7EN/aenWArWgApBrmYFn1qQf7RvvSKkE6PVRe7uK3gOQmrN4OLNEyfwA/6gJFNHqBQ6v/npDCMUuZyqIOjqAcAPqe5o+sLqlECosQR0DV1uftFFIKWPMEuxo/URKbWgZczVAlLqPMK3BagZrwzOUM6ud+pSQCRSoNqPCyhLJBAIoHFWcdSY9RJSQa0JSSoaAm4Br7w99BQxkVlyg5w2alnrroa+sWwxKgOUJKt20oRpS1OsCl4ShCHJuVD9ttbDUjrHsmQyw4zEPexB3ANQNopaEeDAKLk8qU0OlqWN66B4PhsMEhZcqKUtS4BNySwA5vaF52DIDhZNWVVg/QC9IKnCcrpKn1aiRqBmd3rAtMKLysTLQQSkLl1DueatTuC/tFZuKlhaiVupdiKivXf+TABwxFXmlwSVChFeup/iPVYNAqokBIuN6Ne2vpCbY6CDib7KagOUOnpb2gX6wKcqBJeulGZgHYawynCoyZ0jMDSuXNa7X/1FEAlkBNAXH/Hd+nfaFvpgAE9KApVKuAm/4RStIJhOKFhkQHRVy9SBa9Tt3gs4S87kOk+FTcgCAypiUkeIJodbh4a0wLZAXUHBZlBSWOb+7sNoFLlEkilwTm9rQ2MS6yksskFio+vhAMXxA8wKibPV+0O12I8/UMskENRsx5nZr6sY8lz5hHKUvV82hfUm+7xRWKSRZwLgi+uz3i7DK9UvbqO5gUhlZ09pgUC5cOWKQaMaPSFcRKAIDbU9qiC/Lc5sz2pEUF1qXvpbQu9YTk2BeaogrCaIN8r5WNhW1faPMRi1UIUoABgKnq3aBfPUKPq53P4IoucXqGb8qLQ3MYebMSwJpQPdyde0emaFEKIZh/cSXyjYnXQQuZ1a3LmJOWpa0uQc1KaeEO6ADPxJJDJ69nO8MTCQopId3Zmuep0/iBrUpTsOjigLUrExWZQGYsALA6dGir0ASVg1KAISGO79okA/TTBQAAaBWV/GJFBoIsg6ZRYt9w1dqbRQypQIOYkEDTZ2fu3rEiRzPfYBcLLSsMaAXo9H84olSXFKUPaPYkU1oB41JKlEMnRnKWbtb2gaFjLU0CXtrSzecSJDbETC4qmTyLAG1A8SRitFJzDybw1jyJEIAwkqAoKK1fYg0hlGEISX+oFvKt/EecSJGqigAmVMY1FFZSL9T7RUzM60ywWCQQKXcuH2iRImukIqEhKxmUoJylwNW21bpBcGkry1YMTVzqxt5xIkWu6G0THSkpbKc1a0b81gU/FpJDE2B2B6EbvrEiRlyunSAHNxPLQAVdm30vaL/qnTYXbLWzM72iRIzydiPCrRgG21ikzEFROWgIB2Y62iRIphZ5hicz5iCLa2gkx1kZywYVDOA22sexIqC0gABJcmWSyRUqoTXRtO8WnpdZCqLLWFN3O5iRIqSUVoZcyg5YUajn6qt7xTEJKTagYG17lokSNsErAstIYlJv8ATuKsx08Y8xclUqaknKo07aaGkSJCStWMLjpYWr5j1WVJZrMwFfy0JpUBpmWHFbWpEiQn9Eez8Ioyys/UGa1Qakk7wNOCUQVOABXv0iRIUoqxgFhlAg1FSNIckLlrIBQSaknMz7iJEgj2In9PUmJEiRtY6P/Z"/>
          <p:cNvSpPr>
            <a:spLocks noChangeAspect="1" noChangeArrowheads="1"/>
          </p:cNvSpPr>
          <p:nvPr/>
        </p:nvSpPr>
        <p:spPr bwMode="auto">
          <a:xfrm>
            <a:off x="63500" y="-622300"/>
            <a:ext cx="191452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g;base64,/9j/4AAQSkZJRgABAQAAAQABAAD/2wCEAAkGBhMSERUUExMWFRUWGBcZGBgYFxgZGhcYGBgXFxgaGBgYHCYeGBojGhcYHy8gIycpLCwsFx4xNTAqNSYrLCkBCQoKDgwOGg8PGikkHx8sLCwsLCksLCwsLCwsLCwsLCwsLCwsLCksLCwsLCwsKSwsLCwsKSwsLCwsLCwpLCwsLP/AABEIALcBEwMBIgACEQEDEQH/xAAbAAACAwEBAQAAAAAAAAAAAAADBAACBQYBB//EADoQAAECBAQEBAUDBAEEAwAAAAECEQADITEEEkFRBSJhcYGRobEGEzLB8BRS0SNC4fFiBxVyghYzov/EABkBAAMBAQEAAAAAAAAAAAAAAAABAgMEBf/EACIRAAICAgIDAQEBAQAAAAAAAAABAhESIQMxE0FRYQQigf/aAAwDAQACEQMRAD8A+cDGsPpFmeABesUWYrHYkYDv6jM7tv8AaKoELJSYdRglaVpE6QmWkzgHH+o9SgBwIsjD3zUgKJqQTtpCr4Ky6TRwWIjRlyXSCFVerRkGY3aHcCpjfvCktDDYrFJJqXY+waFULAPSPcTLBWWtuNYqMOdC48oSSRQZgFOk0f8AKQ1PlFY5WIEZTkGoI7xpSMTmRlKsuvfaFNNbQA5MyrE9Iqo83K/nHi8rXPhFpUgG6jQUrrFWSeYpZYaR5Jnl2Nu0XRh6s7xaby6ePTtDTXQFSTpWsNz0505WqNR9xrAsPMDO5HSDyMWCkkXG/wBoliBYEGxFOsOy8MxozdIr8zMKV1aKKUH1BiHYFV4VJctXWATgUNWmkHkk5uWn5rDSyzUENNgZIWHD0Dxchicuu0WxqUginf8AxFZc0AuLRQFjMy1LiBrHMTdrwVc3tHoluCbk0hddjALxtGtDD2cV9IUyAFj5wVE6tYppegG0pU1bQrNkmr0hj55akVSS1S8Zq0MTVhi1gR0gkvBFjSgDw4lTClBF/nMIb5JehGahXhFcVJzN0hnES3rQH7wFKnZ/GNE/YCX6Q7R5GwcID+2JD8wbOfyD91IEsWjxKIspEUlQy2HmMaw/mULQhKDaQ4MSaHL/AKiZCCoxBJH3gC8MCaOPaHpuHSZZIIeh/wAQnLqOukJCKSuHKOsXmYeYgWcbgPBhiD1fWG5PEgJbnQ+cDbHZkJxF3N4Ph5zF7wBagSSzPFkSxFNKhmkplD8pAsJJTmYjNHuCl1cXHrDeHmsrYauI526tIYnieHMXAIBNAYhwpTQgixjYVJdy4Oo6QGdJWtiCKBjWp2gjyWJiiBbmMTFYUlmOZ4PJRlQSpFixOxNo9wqwpwHbeKy9iFAkpo1GgC5RGjFo6SZhwki3jAVYIFyQ8JcqAyuHzOYPQ6GJODGpd7F4JicKXYBu8KLSzpNwXeNdPYjS4cOfmPjDMzDbGnTSMWUlZNDTs8O4DiRBy6n1jOUX2hhp4AAzim7RnongEtX2jZmzEqAJH+4Sx2BBQFIu8OEl0wRnrnAwXArJOUAm5oCbVNBAP0ihcERtY/hww8mTUCesGYwFUILZArdRYno8bSqi1G2DCAoHXpACmlGbXpDa0vlmpFFh1DY6+r+IMCVh3MYRG4UzPXOKagvFUTHtBJ+DVmZqQeTgmoBGzaomhfOXAgs/GBIYVg36Km0VmcJUXeje0R/lvY6FUzM1oGEOXhyVw9QYjesXHDVkuzCLyQUJCcreJGunhHWJCuIUckRtBAICFxPmGLokOhW8aeFZXYOYyEz4umeYhxsVGoJuVTEf4gk8oKCSKgcrNeETjCbtpXtSAqnkaxKiwoLLx4AYh4WfyiogiR0jWqGiIg6BFMg2i4SdLRLYDEtgHq8HlqBpCuHSTDkrDEGvlGE0hjaZzC+kUlTFCtWhuUijUjwyH1DiMVJEs9w5Cs1KKu+sefKMtglq2Iggag06QwZYcEmkK6EDxCwU5S7+8KS5xtpDU0A0J7EQrVwQLWiodFJBJ+BUsu7BoGjgXMCVPu8HTMXBEEw1NxGFlYCWl+sZmM4ORMBlUHe0aKUl4L8uJXK0DM/FYE/IZwVCp6mGeGMEVHnDIliPRLELPQrPUzElnANRpGX8T4jOogqAWgkJvVLs1LGNeTKS4fcP2esYvF5CStUxJdKiSC161AD0Lm1IeTqzo4tiXBeKhB+UtLnMCOv70n7HvvHacTwSVyjNAZaQHyhwoWqOg16eXz+QSqYCAx0rYD39Y+hcAnJSkAk7Pr1YNdq1iHN2jZxTTMNMwXj1GIAJLQ5Owyc6mOYOWLM9btpFTJTF5nFsTn4lP7Y8TjOkN/IFI9+SNhB5EFiSsUdor+qUYf8AljaPDK6CDyILEBOXuIkPfJG0eweUD5w0RoskPaLKlmPRFRSLCPTKIiyZb2gHRWIkRcIiwlwBR4iXB0IiqYYQHiGOi0tAg8qWICJcHSKPeMWFBkSQL0g2c6+0LS5oJaLfry7AWjNxbEOIXSl4rOxFBvAsPPDkmLpxEtRrcWakSoUyWXQAu1PGGZMzKCAxhJCAkg7nzgy5aS6xfXr4QNEjqDXSDS0f8awPBPfSHfmdYzZaRRchNXcFvWFk4ciNATd6xVZG0RJjYskGLhMXyCPflRNiPEIi4SIsmVHrQrGkQ4UGVMUVNykJAuS32eOSweNTmVJWogKYpVqFszVoX0tVrOY6fiE0pl5k0IPv/qOD4xKzqJALm9b+cdEGqpnRxrVoZxGHMuYWU7FlAPXY1qQbv7R0vwjxspWpMwUUAApmUDZw+l4S+HcInFSlJnqKJyCAiYeUkWyqJ+rS/WoNYkzDKw6wmYE1GZKhUKAPX1F/umldGy2dNi8CqWRR0n6VCoUOh+xrC+SFuEfEZmFUuYoKQonLYFBApQe1feH1SSCaOHDEVvalxGcotGE+FroBkGsTLFpiukQKcO0IxKEiPAqPTXSkeNs/XpDoC0SKTJLGjmJABwsrCtpFv0xNI6JHCSwceMXl8KWDQF/wGOrzDo5r9IRBl4ZnZqn0jo0cBW9B/h4sr4fNaW10hedAc1NwJp5x7+hMdUOBnKLR7/2I6kVifOGjmEcML02hrD4JncbeEdLL4dLlsZimTV2ubUEEncewkkn5ctD6KmPMJ2v/AEx5UilNyKSvowsLwGbOJEuWpTXIFB3Nh4mNTB/As5VFGUBTl+anMRrQOAWLiunWEMX8dTZ5yOrL+1JoGcuBoKdqQ5wzjhSRUklqEs77lnhOXo0UPoVf/TLFAciUq0+pPgWf88nx+IfCuIlJzLllIzhFQQSogmibkU8yI7vh3EZilMJcwKF0pBURR3saXraGp+OxUxeRMuYgMxKpagOzqDjtF5fSfHZ8yxHw/iZaM6pSwnUkW6EXTpdrwBOAJD9NrVj6BM4BiQj5ny1UzA5qEpC6m1lp6beA53C0IW2Us1HGhs/5cGCXI4kzgltHEyuHquTR4fk8LUdbx0Ywksqom7OOtP4eGZHD6EhB7sWPjGD5GyKOfwmBCakkk6W9IcOHtav59o1hw1T1AHch/wCRDP8A2SZpLqKmqWY2I6dYh2ysH8MASax6JZjWXw5YP0jqHH89o9+SoB8pZrior1Dhm94mhOLXozPlX6R6JJIB6tDnzq0bT3qY8Hh+UeFaEC+QWexfXW8QSKWqx17fnjB5ktTU/DWJKSpRCdWpann+Uh96CzP4jh2lG5HKKigdzeOIxMxCVEBzs29X7R3XFMcDmkhQyiigX5uoa1vQRxnEvh2YlToqDUA/Yx1y/nkkqN4SovguJ5ZiCQMrhwqqSOojreN8FOMw5UlDTEAlAB+oCuUdSHvq0fOZstaCM6Sn2PiKR08n4zKU8pUlVwpwzKulQfer9458XFm6dnI4fjhT9JUlrEE2MMYb4lmBw5Oag1J2HXSN3FzsHikn5kgS15nM2UyVE0zOn6FO2wrreN/gPCsGgBWGSkq3UXmNu6mb/wBQBFOcaJllHYbhspQkIM0/1MvN0NwD2DAncGGAitnEXVNBfv8Azp5QPOOlvC3+oxyOVu3ZUyh1b8MeJAq+v2r+doJmGhzU9D+ekBTODPV37uLN+dYeQFgstpEihmJO/wCdokLNisKuY5bx9ohnu5/LvAnDny2ff29otMADNUU8fPrSJEFTMYP0r7+gEWCz0/0L+UCVPIpcEMzdCfveKhbknf2YX21gGGE+j+nSLlQB+1q94A40NBZ9Y9Jej0Yt/D/nrBTAS+JuGzJkgGWCZiHIH7kGhA3NARvl3McFJmJUrKSzO+arN7R9Jw3mXPR6+t4HjcLKCFzDJQVpqXQk5tiSQ5q1PwaQnWmXGVaOX4FwSfOlqMqWVJB/+ygQ+zrIGYahOhrpG7wng6ZKwuasTCHYIUopFmcNUv4MbvHuL+IUmWkKZSEgBKAwCegyhkgOadY5jF8VEwknlQGypG/TQd2eOjJGtHcTPihZVyTCRlYJyBk1pR6a38oOOOrIAJWWqKj0oPOh6xwmFmFI5WJJprfcvraNrh+JmBWRSvqQtWU25Q4LHrr7RLtsaZ3Mj4vMtIU+YNQup32IOp8fSOa4j8ZrnTikEJflFwealAaBncmzAmOc4rxopIBGVxchmbq/vFeGSWlKmlJKyWB/aHNG0ehNjaNEwSR2mI4+4KMo5T9YIS+jqp92gp4vnbOFlLDKSr6WuQw/iOLk4vKqod7uIKuYkkqQb1AuBWzQmkjRM7rC4/NmVmUQ1TyuQKaqdvAw9guLSgkc6QS4zFKxQi5u3/kI4eXjsqEJUcwd2YFnFt/WNLDz0zUZLKFAK631ofeFYUdkeOSMoSSlQFyFgpDa1DiseCfg1FKwUvV2KQ+9AoVHlHMpw4VLypcMedyGJ6CtewjTw3CJLo5SFXOZqj0irXsiqOiPCsNMFkr8ebwKWO28Z2P+CyayplHfKt28FJHuIF/2+UtWRKmBGhb7uDRvOKTuBczImqTpQkV0q/3i/HCRi19MbH4ebIJ+YgpAsdDVmBFNXvAF8SVKl5lgigYEXesaWI/WyVApnLUg0YstO2r+TRyHxPOxs2YfmyUCWLLS4UW1CArLc6gRpx/zRhLKyEjExXFQqYpVnL3tD8niqGZQUeoV7ApMIYLgipwVklHlZyFMz0rnOU73SbtZo0U/DIQB8zEIYByJYKldiSyR4E+MdDml2aKNlimStJBBObVWXyjkuJYZCJihL5k0unM2/KFb61EbfEMehAKZZyJs6syiR1UEt4Bu0c1xDFpI5Sn/APXo6Y4+San0aqOPYLEY+gYnMNcoS46tdutfRpI4qtFlEdHsYWwnDpk5TIClHXYdzp4x2fCfgaXKZU8/MUK5RRAPuv0HeMZVFbE5tbOg4HNmLw8qasHMQXcaEnKT3SxhlaQddTSKTJtthS3f8/DAROD2J89n/O0cb2zmbvYRgkgf70Pk7xGFBSuv80ihm0DCuu38RDmUSS2odw5JBanUvABRc4JLOmnjEjw5f3AdGt6RIVMBtUp3rX884upIKiO+1GNGftpAELdruCbPoPQx6Fsah9evX1PtFAFEsEljr7Ak+OkXQkFhftq1KecCQ4DjS3fV/Xyik0KSgqFEpqpWiE6qL1Uwo2pYauCKbdIDQwuDUvlSgkuMzCwJo50FCP8AUHxfCly0lRyED6mUDlBJTX/2oTvSkcJxj/qDyCThpZkJUrnUFc8yjArUkAjsDsAwDFLgfxauXLnylLJlrQQ2gLgunYlm6gx6C/milt7HSO9Uco+mz7vc1Y+UVxk0LlGWWdQUP/ElmJ7EW6RkfDmNVPkEFyqWQgm7hnHdvt3jTntLSVzOUIS6iR4E9bFtyescM4YukLZ8uxeNUlSkKdJBZQLuDqCIXTMCi4Cj1FHjY41jP1U4rUGRZLgOEiw+99YRxvCwkPLUR/xJfbXSOlROndEOMWLFQZu0bOH42FDPMoQLDXMSlXmgKDdRHLnFqFDAk4sxT2TZ0/E+KSy2UlSmaqaM1b6wxwH4gWD8tanlkF36D1McyFPBZSqhjeJotM6nHTglWVQvlIOhSR97wdOJY0sz+jGMHEYpSk1NUMPCGcPi84qAkhmrfT3h2UaqSTR7VEXw2PKVZacwAe7VvGUJ6n8O8WTNfoekQy0zp5GOJBSTUlwX167QwOMKFSxamYXHh/Mcr80AXfY2MNpxzjar94jZR1Y4qpOQg8uppdn3Lw2j4gUAMoFP7mCWzU3YjwjjE4pJ/n+bw7Ix6VAJUfxmt4w1Ng4pneJxqmBe4Bfm5q3Jdv8AcZvHOIf08xLlQqSLMzgXraLfD/Es39OvRiz5qBjHD/FfGCucsJVyAsOoFH7m7x2wn/mzmlH/AFQtiPiSZlygsATTZ+t36wgMaS5Dh4x8XiC8LfqDGUtlp0NcRxxs5hfAYQzVgEsLknQa31ipSTesaGDUlNb9KjxpE9B2ztMBKlolhKUhDeIJ3L3J3h/DLopJ0BatvzbrHG4biJB26adqxsYXiedSSkMpwGFlA08wYic8lTKcU0bypAAJJIILM24B7hn127tUSW1LUPUB/R61tF5yi73vsTQnxDfcRS9RUNvoxP8APpHG5fDiIZFMwsCxqCwoQT49vSIzDTteuofxv0G8Bl0JD/4YnyYjbWLrPMXL1Hq7klqNWtdNLLKwLoRTTzT9zEgKZwDgEMCRVtCa1iQX+gNkpKfpD1rYWuzGg/LPFETuVqOaPRwz63ag8hHk1QuAwJuSNmo9+77XtATj5aaTFJGoJUACNWFg7nXTuY1offQ3NmBIqRQKUTdmBPoK+BjmfjDjmbCoy5v6qieYMSEk1PRxTu8auE4lKxU0YWWs/wBXMFKBBCUoSpRLA8zJDAdqxyv/AFBnE4r5AYIkASwBuA6nOpckeEdXDx1FzKxp0zk1qKjElg+UEyMe0XlB3ismOjrfgfiyZJmJmqZDBdnejBtS6VQvx/4sVPOUcssfSAdrE6P7P3JwEzVJSRsnK+6SXY+JPn0gZRl+q5J8A7e7xMYq7L0tjZxH29C5+0Um4vNeFVln28t/4gBXr+flIu6BsaWAobwothaKlTx4RA2SN4E5loSbFSQexUHj2XNs3SAYUkLR0Un3BiqIkdmo70e/5WPEzmDF+kLCZyxT51YEVZt4biRCMo8aQdywNKxgy8RDCMUWLEsL/neFRSkai1tYRUTjsYW/Wb6h/C0U+cT6+l4VFZDvz27+g/zBJGPLkg2r6iEBVgxf3gC5wykJ2+4H3hYhmdTw3j2VT5rA16t61aMDF4qtXI6XaFJUxT0B9bGkezJalpzBKmLf2m138hFp0iZSsTxCi5rEkuQo/tZ96lvLr23EN/oCwd8pI5gC4AHPQgEMCDbSl49wXC1FYH9pUkF7FlhJHr5QZIzsV/U0aDJnkAPQGo61IfzB8obTwgrCikAJClGgFEmoANywTZ6Zu71m8FmKCW0ATl1FWbzUYTnHoeYOWklyCGAcknsGrqSQw/gxr8CSoT5QLs6VW/teutddfKPcFwMhJCx/vq9xsx0fd9LhuAEsOakKdKmqkHSmj/m+Tmrph5Udng8PIm0MxQILMogAU3SLaW/mMjEYYylZT4KFQWUpLjcEpLeWzpKWMxVlUhRDi4Z9fGsDXjlkUaoFSHs7M5fU+lIzlhIxk16HfmpCrU6l6BgXsWLPSKLxSSTpU2s1SO9KeULFSlIdSWJSzFhR79aUfV7mKIJIez5kmlyA7bvQU2IiHBbJH5ODJSNKD90SMmZNW9DToY9jJyiBogNZRoS1aghhXry67RaXPFAHoK3N82l30bqYWyZA5N3J6aVamnlFEZku5rcdtPv1gvqxDGHwkvDT/wBUmWcyc4UlBAHMgpLjQ1dwBY0jlOOyVTVrmoDlcxZULkZyVBtxUuej6x0WZVb1/wAsRuIqlBSSQB3fc7t+VaoEdUf6JViuisqOExOAmBuQsSW3U12GrNVrQebhiwyAkZU9KlOgfU189o7qbNKsuZlJQ7Aj6QANxShofOJ+kQKfKSAoDf6ebc1DvXv415Cs6OZ4NwVZqpBIc5hSgp9RNtRfWJxb4fVmzVsaswcDcOGp6m0dXMWC4S4d9ySSU2c33PSBNmar2cHd++xawudoyfK1tCy9nFK4Qtqp8iKsDsaE1/xA18AmfTlLZXcg3KsvfTb/AD3SkAAEAUoQQHZQ6l7RVUxL9BV9tS3g4+0Jc8vaFkcJP4AoTMosDqwoCHqaPVq6g7REcDXmym7HT6iDbcFiG60jv/kBQo29n/5F/IV73j04F8oo7ts1aVVQbP8AxFeaSDI46V8PqotAJSBmSdXDApNNxdt6XA9l/D5ISQliWzPQJsbOzMah+2w7xcgJBTZSRcWLVFvpIIPp4jTgwpK+V1EAWcpAIJIDUtd7P1iHySboMjjx8Kklg7bUzA28mq8Cw/wqqj8pN3IVRqgZbvmI7jxjtp2DKRnCeVSstS6g532HVnBpYt6eGqQpKqhNakXbZzoaH/Ah+SaDJnGf/FVfMKgQQVg6ggO5Zh4Pu1I0cP8AD6ADlfmCs1dNABY1KTYtSlyN9OHAO5LdtXBJqL+sGVw1RBAIAcgF6UYlyS4GVmJu14XknITkzDPBEZkcoSU5mZtRUlJDEO5a3NTpJfBhlqihIZmYKALZbGyVAXao2jcXhSlKUqPMHf6WKWc1H1WpXe5LREYJLHMvLdqCpTRqM+tdYltsLZkYrgkskpCnDgAl0gg9Hpcj8eAyvhqWDZmSUqBIIJFyDoSxtqY6NGDly182b5YbmU2yjUJJBBZQFdYVRipQzFKwlnII5m0AbQEUq9+8POS7Y1ZkyOBJUSoB1AVaoYUNLMKEDpDA4BLXQsyi7EAkOXfNUgClnfKHEaS5YDKC3GrJy3oxANLU3A6QuMQtKhlSwSHcKGZmGYOxdixrtSsFtdsoTw3C0KWEAgCpJZRuz2Du6RQDQeDGA4WgDKkJU5Dhz1LijmiiXuzwWdxJZUosEtUswNSEsNWJGg94FhuKkHMAxSGolwoVzONSB7RKaXYhmThmBcAgIF3puaW+o12JgEpAS5CfZg/LZq6Dwi6JrKGdSqkZqmqRQh31t2bvEGDKsyVEuguAFJULipI0qAW+0PvaExmdgUplDMxXm5nzPZwK8ppWlvSF58vNzJcpYUzFRDEkCou7ltje8Dm4NE1mXkKU6ucygQAxGrHXbrFVyiCAsqFC4By8xykKDB7F6vfSKlQUDXhllyoEBgyiC4KcoICrXIHYjeDSsOgPnJyhmIGViwV9KgbgeBZ4thJgSClRcMQVBIzpN0ly5uPQ9YFIepU6geV8x5SEsk0NSGatKVe0K1egoEvEIqCp+u799m/Hg8mQqch0knI9cr1LkJzGwLm71ii5EuYEZkgqckn6dSKhJAA1pt5DWjIMocFSRSlVEADNSlXBrrCWmOj2bgiklOZAb9ySFdyHo9/GJAJ0+dmNi1HIDlru0SIeNioaUkEgD6aP0Z3Zzr+dRkAgJKquoCjADM4d61fYfwBCFHlUClhdvqob9y9esWlYGeFsg5WZ2J6EsweljCxk+kBJuKAUwszeVPA0B/KsKlEIJCqqowOzPmY2qTb+0QujCrJDOFBVCaCjFi9Qr2ZhWGJeCWt3NEsKFhltyu3oH8oqFr/oqLqw9HYMMqSQTeofm1LP0zQGesBTg0AYOakdWoTeLnhSwcis2TM1SxZxvqB08IiuD5QRmvbnBzN/aGdy+U3ApXo5ZMVFPmkKYKSWYuC4tmFdWLjbwrF5WFdOYFLjKLXehNmYb9awTEYBLZKk0YuGBDWeoGZxVRFQwoIJ+jCiVE5iXoBlqajKEUBo1iL0hY/o6Fxh0uxW1H0rQ0Gru3mYqsJCjzUJcU0D0BNW5SBW4GsOy+HJzG+ZLWykKLucwJqFD1PWCHCZlVISCVFSVsGuRRtQ2jOYMbVAK58qmNjry2U92cg0NDXpFziSEoGVBKgFJJUlqPyqJs4Boa0EGRg6fNCVqylnWzEHTmFdLP06WlpQUhnpcF7psMppm/kw4wrsYDC4hioLAVSuV6MQXQSxbKC0FlT085zHVII0oMr6cwfUVEMCWBmqBnpl5fpJBUEmuUbhxpeKKwSWdNAqqgS4Bpl1d66+ZisaQCRxXMlJpd7ctB46NWkGmYzLLGVAKlOzglrA1Lhy+xI3DQ1J+WlQzVICg+VBqd3FfSPJs0KfmzAqzFOVmOrVqKX0eDH9EI4HFzSVKHKEu4ZNSXGWpBKaEHuN48OJnFNfqFbOCACwDDcAMelodxWIDhQdKSagBhVtTffxiScYMxIDEBkhJIp1YMWDhtjB+DEZ89Skh2GYl+Zuwyhh+627WikqXMJrzB/ck1oK2rt2h04eX8tLoBW5v9J7lwxGgNLmLlUtC6S7tRdQxH1BRDivSz94TjfbCxXEpchKUBSNKlRNzmY11ND7UgczCl1OErJP9upcvdIIehjYwki6UhCVSw/1AXL8pN6E3isvEqUtaky82ZrEctGF6kxWP0LMiVgcQaFkZlBKsyvpDBs+UHbqaW1hvC4JaMxLtdzs1m1diLd4YTiHZlFS3r0o7t+69YrLxCikFSiwUx1UTXp4QmovYC3yQpObKSQaFqWD1Ad6E9G8/JaFOMoKMzuXYKAdxSqhtDyl/KbmCiUFIS1UuXYtehv1IgU3EJIDIynKGZR+oatv36wYr2APG8IUFB0A/SQzEh6kZammogOKlKCk2BLvVRABJbYkZWBEOS8YrLl5klHOCaBy4cgirjbWFZ+ICakgqGU3JqdX3vFSSrQ7BplTDQJzU/aSUguxpVq6xc4bnFWqCA5YBndyDS3VhFxi1LJylaQsEkqP1kVuwAAdvGKKmrGUrQFhPKElTXB2uA94VL9ET5YSVCZUhJALvU3uDmemuo6wEYIFycxYf22fq9ngpxTjKEAFhejHoqpbxiJnLSEMkJVWtyXcaU1o9aXEKk2MF+lWpASCQ5VbMPoc9tT2cwMJoHuzghwQPD6r+kEKS4ANO7HY0t+axMUCksaNoLetj0gpCCIQ4HKv3iQMYgaFQGnP/ESNKQC6ZqkLKRyks5B/tLabt94bXhgWKVczuP8AkCQ5o7EHfSEwQCHAKSnyPfQgjTYQRGMShQKgCOzvo4teMk6GWmYoFDE1zPuPMKpzaNpHisapNQSEktQAWDVA3t5x5+pQR/flBDI3Ac3u1SIqrFKBBQkHmYJoeqb3iKv2FDeGnZiyiwFQS5amgsTBpsxnUEhbpcFRSSmoCnsXdrdqxlS1kO6bg5TZmLl/NqwRC1pAYfU4XmB5a0KWqdD+PFxetiH8TMQ6AlgrKHILB7EN/aenWArWgApBrmYFn1qQf7RvvSKkE6PVRe7uK3gOQmrN4OLNEyfwA/6gJFNHqBQ6v/npDCMUuZyqIOjqAcAPqe5o+sLqlECosQR0DV1uftFFIKWPMEuxo/URKbWgZczVAlLqPMK3BagZrwzOUM6ud+pSQCRSoNqPCyhLJBAIoHFWcdSY9RJSQa0JSSoaAm4Br7w99BQxkVlyg5w2alnrroa+sWwxKgOUJKt20oRpS1OsCl4ShCHJuVD9ttbDUjrHsmQyw4zEPexB3ANQNopaEeDAKLk8qU0OlqWN66B4PhsMEhZcqKUtS4BNySwA5vaF52DIDhZNWVVg/QC9IKnCcrpKn1aiRqBmd3rAtMKLysTLQQSkLl1DueatTuC/tFZuKlhaiVupdiKivXf+TABwxFXmlwSVChFeup/iPVYNAqokBIuN6Ne2vpCbY6CDib7KagOUOnpb2gX6wKcqBJeulGZgHYawynCoyZ0jMDSuXNa7X/1FEAlkBNAXH/Hd+nfaFvpgAE9KApVKuAm/4RStIJhOKFhkQHRVy9SBa9Tt3gs4S87kOk+FTcgCAypiUkeIJodbh4a0wLZAXUHBZlBSWOb+7sNoFLlEkilwTm9rQ2MS6yksskFio+vhAMXxA8wKibPV+0O12I8/UMskENRsx5nZr6sY8lz5hHKUvV82hfUm+7xRWKSRZwLgi+uz3i7DK9UvbqO5gUhlZ09pgUC5cOWKQaMaPSFcRKAIDbU9qiC/Lc5sz2pEUF1qXvpbQu9YTk2BeaogrCaIN8r5WNhW1faPMRi1UIUoABgKnq3aBfPUKPq53P4IoucXqGb8qLQ3MYebMSwJpQPdyde0emaFEKIZh/cSXyjYnXQQuZ1a3LmJOWpa0uQc1KaeEO6ADPxJJDJ69nO8MTCQopId3Zmuep0/iBrUpTsOjigLUrExWZQGYsALA6dGir0ASVg1KAISGO79okA/TTBQAAaBWV/GJFBoIsg6ZRYt9w1dqbRQypQIOYkEDTZ2fu3rEiRzPfYBcLLSsMaAXo9H84olSXFKUPaPYkU1oB41JKlEMnRnKWbtb2gaFjLU0CXtrSzecSJDbETC4qmTyLAG1A8SRitFJzDybw1jyJEIAwkqAoKK1fYg0hlGEISX+oFvKt/EecSJGqigAmVMY1FFZSL9T7RUzM60ywWCQQKXcuH2iRImukIqEhKxmUoJylwNW21bpBcGkry1YMTVzqxt5xIkWu6G0THSkpbKc1a0b81gU/FpJDE2B2B6EbvrEiRlyunSAHNxPLQAVdm30vaL/qnTYXbLWzM72iRIzydiPCrRgG21ikzEFROWgIB2Y62iRIphZ5hicz5iCLa2gkx1kZywYVDOA22sexIqC0gABJcmWSyRUqoTXRtO8WnpdZCqLLWFN3O5iRIqSUVoZcyg5YUajn6qt7xTEJKTagYG17lokSNsErAstIYlJv8ATuKsx08Y8xclUqaknKo07aaGkSJCStWMLjpYWr5j1WVJZrMwFfy0JpUBpmWHFbWpEiQn9Eez8Ioyys/UGa1Qakk7wNOCUQVOABXv0iRIUoqxgFhlAg1FSNIckLlrIBQSaknMz7iJEgj2In9PUmJEiRtY6P/Z"/>
          <p:cNvSpPr>
            <a:spLocks noChangeAspect="1" noChangeArrowheads="1"/>
          </p:cNvSpPr>
          <p:nvPr/>
        </p:nvSpPr>
        <p:spPr bwMode="auto">
          <a:xfrm>
            <a:off x="63500" y="-622300"/>
            <a:ext cx="1914525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data:image/jpg;base64,/9j/4AAQSkZJRgABAQAAAQABAAD/2wCEAAkGBhMSERUUExMWFRUWGBcZGBgYFxgZGhcYGBgXFxgaGBgYHCYeGBojGhcYHy8gIycpLCwsFx4xNTAqNSYrLCkBCQoKDgwOGg8PGikkHx8sLCwsLCksLCwsLCwsLCwsLCwsLCwsLCksLCwsLCwsKSwsLCwsKSwsLCwsLCwpLCwsLP/AABEIALcBEwMBIgACEQEDEQH/xAAbAAACAwEBAQAAAAAAAAAAAAADBAACBQYBB//EADoQAAECBAQEBAUDBAEEAwAAAAECEQADITEEEkFRBSJhcYGRobEGEzLB8BRS0SNC4fFiBxVyghYzov/EABkBAAMBAQEAAAAAAAAAAAAAAAABAgMEBf/EACIRAAICAgIDAQEBAQAAAAAAAAABAhESIQMxE0FRYQQigf/aAAwDAQACEQMRAD8A+cDGsPpFmeABesUWYrHYkYDv6jM7tv8AaKoELJSYdRglaVpE6QmWkzgHH+o9SgBwIsjD3zUgKJqQTtpCr4Ky6TRwWIjRlyXSCFVerRkGY3aHcCpjfvCktDDYrFJJqXY+waFULAPSPcTLBWWtuNYqMOdC48oSSRQZgFOk0f8AKQ1PlFY5WIEZTkGoI7xpSMTmRlKsuvfaFNNbQA5MyrE9Iqo83K/nHi8rXPhFpUgG6jQUrrFWSeYpZYaR5Jnl2Nu0XRh6s7xaby6ePTtDTXQFSTpWsNz0505WqNR9xrAsPMDO5HSDyMWCkkXG/wBoliBYEGxFOsOy8MxozdIr8zMKV1aKKUH1BiHYFV4VJctXWATgUNWmkHkk5uWn5rDSyzUENNgZIWHD0Dxchicuu0WxqUginf8AxFZc0AuLRQFjMy1LiBrHMTdrwVc3tHoluCbk0hddjALxtGtDD2cV9IUyAFj5wVE6tYppegG0pU1bQrNkmr0hj55akVSS1S8Zq0MTVhi1gR0gkvBFjSgDw4lTClBF/nMIb5JehGahXhFcVJzN0hnES3rQH7wFKnZ/GNE/YCX6Q7R5GwcID+2JD8wbOfyD91IEsWjxKIspEUlQy2HmMaw/mULQhKDaQ4MSaHL/AKiZCCoxBJH3gC8MCaOPaHpuHSZZIIeh/wAQnLqOukJCKSuHKOsXmYeYgWcbgPBhiD1fWG5PEgJbnQ+cDbHZkJxF3N4Ph5zF7wBagSSzPFkSxFNKhmkplD8pAsJJTmYjNHuCl1cXHrDeHmsrYauI526tIYnieHMXAIBNAYhwpTQgixjYVJdy4Oo6QGdJWtiCKBjWp2gjyWJiiBbmMTFYUlmOZ4PJRlQSpFixOxNo9wqwpwHbeKy9iFAkpo1GgC5RGjFo6SZhwki3jAVYIFyQ8JcqAyuHzOYPQ6GJODGpd7F4JicKXYBu8KLSzpNwXeNdPYjS4cOfmPjDMzDbGnTSMWUlZNDTs8O4DiRBy6n1jOUX2hhp4AAzim7RnongEtX2jZmzEqAJH+4Sx2BBQFIu8OEl0wRnrnAwXArJOUAm5oCbVNBAP0ihcERtY/hww8mTUCesGYwFUILZArdRYno8bSqi1G2DCAoHXpACmlGbXpDa0vlmpFFh1DY6+r+IMCVh3MYRG4UzPXOKagvFUTHtBJ+DVmZqQeTgmoBGzaomhfOXAgs/GBIYVg36Km0VmcJUXeje0R/lvY6FUzM1oGEOXhyVw9QYjesXHDVkuzCLyQUJCcreJGunhHWJCuIUckRtBAICFxPmGLokOhW8aeFZXYOYyEz4umeYhxsVGoJuVTEf4gk8oKCSKgcrNeETjCbtpXtSAqnkaxKiwoLLx4AYh4WfyiogiR0jWqGiIg6BFMg2i4SdLRLYDEtgHq8HlqBpCuHSTDkrDEGvlGE0hjaZzC+kUlTFCtWhuUijUjwyH1DiMVJEs9w5Cs1KKu+sefKMtglq2Iggag06QwZYcEmkK6EDxCwU5S7+8KS5xtpDU0A0J7EQrVwQLWiodFJBJ+BUsu7BoGjgXMCVPu8HTMXBEEw1NxGFlYCWl+sZmM4ORMBlUHe0aKUl4L8uJXK0DM/FYE/IZwVCp6mGeGMEVHnDIliPRLELPQrPUzElnANRpGX8T4jOogqAWgkJvVLs1LGNeTKS4fcP2esYvF5CStUxJdKiSC161AD0Lm1IeTqzo4tiXBeKhB+UtLnMCOv70n7HvvHacTwSVyjNAZaQHyhwoWqOg16eXz+QSqYCAx0rYD39Y+hcAnJSkAk7Pr1YNdq1iHN2jZxTTMNMwXj1GIAJLQ5Owyc6mOYOWLM9btpFTJTF5nFsTn4lP7Y8TjOkN/IFI9+SNhB5EFiSsUdor+qUYf8AljaPDK6CDyILEBOXuIkPfJG0eweUD5w0RoskPaLKlmPRFRSLCPTKIiyZb2gHRWIkRcIiwlwBR4iXB0IiqYYQHiGOi0tAg8qWICJcHSKPeMWFBkSQL0g2c6+0LS5oJaLfry7AWjNxbEOIXSl4rOxFBvAsPPDkmLpxEtRrcWakSoUyWXQAu1PGGZMzKCAxhJCAkg7nzgy5aS6xfXr4QNEjqDXSDS0f8awPBPfSHfmdYzZaRRchNXcFvWFk4ciNATd6xVZG0RJjYskGLhMXyCPflRNiPEIi4SIsmVHrQrGkQ4UGVMUVNykJAuS32eOSweNTmVJWogKYpVqFszVoX0tVrOY6fiE0pl5k0IPv/qOD4xKzqJALm9b+cdEGqpnRxrVoZxGHMuYWU7FlAPXY1qQbv7R0vwjxspWpMwUUAApmUDZw+l4S+HcInFSlJnqKJyCAiYeUkWyqJ+rS/WoNYkzDKw6wmYE1GZKhUKAPX1F/umldGy2dNi8CqWRR0n6VCoUOh+xrC+SFuEfEZmFUuYoKQonLYFBApQe1feH1SSCaOHDEVvalxGcotGE+FroBkGsTLFpiukQKcO0IxKEiPAqPTXSkeNs/XpDoC0SKTJLGjmJABwsrCtpFv0xNI6JHCSwceMXl8KWDQF/wGOrzDo5r9IRBl4ZnZqn0jo0cBW9B/h4sr4fNaW10hedAc1NwJp5x7+hMdUOBnKLR7/2I6kVifOGjmEcML02hrD4JncbeEdLL4dLlsZimTV2ubUEEncewkkn5ctD6KmPMJ2v/AEx5UilNyKSvowsLwGbOJEuWpTXIFB3Nh4mNTB/As5VFGUBTl+anMRrQOAWLiunWEMX8dTZ5yOrL+1JoGcuBoKdqQ5wzjhSRUklqEs77lnhOXo0UPoVf/TLFAciUq0+pPgWf88nx+IfCuIlJzLllIzhFQQSogmibkU8yI7vh3EZilMJcwKF0pBURR3saXraGp+OxUxeRMuYgMxKpagOzqDjtF5fSfHZ8yxHw/iZaM6pSwnUkW6EXTpdrwBOAJD9NrVj6BM4BiQj5ny1UzA5qEpC6m1lp6beA53C0IW2Us1HGhs/5cGCXI4kzgltHEyuHquTR4fk8LUdbx0Ywksqom7OOtP4eGZHD6EhB7sWPjGD5GyKOfwmBCakkk6W9IcOHtav59o1hw1T1AHch/wCRDP8A2SZpLqKmqWY2I6dYh2ysH8MASax6JZjWXw5YP0jqHH89o9+SoB8pZrior1Dhm94mhOLXozPlX6R6JJIB6tDnzq0bT3qY8Hh+UeFaEC+QWexfXW8QSKWqx17fnjB5ktTU/DWJKSpRCdWpann+Uh96CzP4jh2lG5HKKigdzeOIxMxCVEBzs29X7R3XFMcDmkhQyiigX5uoa1vQRxnEvh2YlToqDUA/Yx1y/nkkqN4SovguJ5ZiCQMrhwqqSOojreN8FOMw5UlDTEAlAB+oCuUdSHvq0fOZstaCM6Sn2PiKR08n4zKU8pUlVwpwzKulQfer9458XFm6dnI4fjhT9JUlrEE2MMYb4lmBw5Oag1J2HXSN3FzsHikn5kgS15nM2UyVE0zOn6FO2wrreN/gPCsGgBWGSkq3UXmNu6mb/wBQBFOcaJllHYbhspQkIM0/1MvN0NwD2DAncGGAitnEXVNBfv8Azp5QPOOlvC3+oxyOVu3ZUyh1b8MeJAq+v2r+doJmGhzU9D+ekBTODPV37uLN+dYeQFgstpEihmJO/wCdokLNisKuY5bx9ohnu5/LvAnDny2ff29otMADNUU8fPrSJEFTMYP0r7+gEWCz0/0L+UCVPIpcEMzdCfveKhbknf2YX21gGGE+j+nSLlQB+1q94A40NBZ9Y9Jej0Yt/D/nrBTAS+JuGzJkgGWCZiHIH7kGhA3NARvl3McFJmJUrKSzO+arN7R9Jw3mXPR6+t4HjcLKCFzDJQVpqXQk5tiSQ5q1PwaQnWmXGVaOX4FwSfOlqMqWVJB/+ygQ+zrIGYahOhrpG7wng6ZKwuasTCHYIUopFmcNUv4MbvHuL+IUmWkKZSEgBKAwCegyhkgOadY5jF8VEwknlQGypG/TQd2eOjJGtHcTPihZVyTCRlYJyBk1pR6a38oOOOrIAJWWqKj0oPOh6xwmFmFI5WJJprfcvraNrh+JmBWRSvqQtWU25Q4LHrr7RLtsaZ3Mj4vMtIU+YNQup32IOp8fSOa4j8ZrnTikEJflFwealAaBncmzAmOc4rxopIBGVxchmbq/vFeGSWlKmlJKyWB/aHNG0ehNjaNEwSR2mI4+4KMo5T9YIS+jqp92gp4vnbOFlLDKSr6WuQw/iOLk4vKqod7uIKuYkkqQb1AuBWzQmkjRM7rC4/NmVmUQ1TyuQKaqdvAw9guLSgkc6QS4zFKxQi5u3/kI4eXjsqEJUcwd2YFnFt/WNLDz0zUZLKFAK631ofeFYUdkeOSMoSSlQFyFgpDa1DiseCfg1FKwUvV2KQ+9AoVHlHMpw4VLypcMedyGJ6CtewjTw3CJLo5SFXOZqj0irXsiqOiPCsNMFkr8ebwKWO28Z2P+CyayplHfKt28FJHuIF/2+UtWRKmBGhb7uDRvOKTuBczImqTpQkV0q/3i/HCRi19MbH4ebIJ+YgpAsdDVmBFNXvAF8SVKl5lgigYEXesaWI/WyVApnLUg0YstO2r+TRyHxPOxs2YfmyUCWLLS4UW1CArLc6gRpx/zRhLKyEjExXFQqYpVnL3tD8niqGZQUeoV7ApMIYLgipwVklHlZyFMz0rnOU73SbtZo0U/DIQB8zEIYByJYKldiSyR4E+MdDml2aKNlimStJBBObVWXyjkuJYZCJihL5k0unM2/KFb61EbfEMehAKZZyJs6syiR1UEt4Bu0c1xDFpI5Sn/APXo6Y4+San0aqOPYLEY+gYnMNcoS46tdutfRpI4qtFlEdHsYWwnDpk5TIClHXYdzp4x2fCfgaXKZU8/MUK5RRAPuv0HeMZVFbE5tbOg4HNmLw8qasHMQXcaEnKT3SxhlaQddTSKTJtthS3f8/DAROD2J89n/O0cb2zmbvYRgkgf70Pk7xGFBSuv80ihm0DCuu38RDmUSS2odw5JBanUvABRc4JLOmnjEjw5f3AdGt6RIVMBtUp3rX884upIKiO+1GNGftpAELdruCbPoPQx6Fsah9evX1PtFAFEsEljr7Ak+OkXQkFhftq1KecCQ4DjS3fV/Xyik0KSgqFEpqpWiE6qL1Uwo2pYauCKbdIDQwuDUvlSgkuMzCwJo50FCP8AUHxfCly0lRyED6mUDlBJTX/2oTvSkcJxj/qDyCThpZkJUrnUFc8yjArUkAjsDsAwDFLgfxauXLnylLJlrQQ2gLgunYlm6gx6C/milt7HSO9Uco+mz7vc1Y+UVxk0LlGWWdQUP/ElmJ7EW6RkfDmNVPkEFyqWQgm7hnHdvt3jTntLSVzOUIS6iR4E9bFtyescM4YukLZ8uxeNUlSkKdJBZQLuDqCIXTMCi4Cj1FHjY41jP1U4rUGRZLgOEiw+99YRxvCwkPLUR/xJfbXSOlROndEOMWLFQZu0bOH42FDPMoQLDXMSlXmgKDdRHLnFqFDAk4sxT2TZ0/E+KSy2UlSmaqaM1b6wxwH4gWD8tanlkF36D1McyFPBZSqhjeJotM6nHTglWVQvlIOhSR97wdOJY0sz+jGMHEYpSk1NUMPCGcPi84qAkhmrfT3h2UaqSTR7VEXw2PKVZacwAe7VvGUJ6n8O8WTNfoekQy0zp5GOJBSTUlwX167QwOMKFSxamYXHh/Mcr80AXfY2MNpxzjar94jZR1Y4qpOQg8uppdn3Lw2j4gUAMoFP7mCWzU3YjwjjE4pJ/n+bw7Ix6VAJUfxmt4w1Ng4pneJxqmBe4Bfm5q3Jdv8AcZvHOIf08xLlQqSLMzgXraLfD/Es39OvRiz5qBjHD/FfGCucsJVyAsOoFH7m7x2wn/mzmlH/AFQtiPiSZlygsATTZ+t36wgMaS5Dh4x8XiC8LfqDGUtlp0NcRxxs5hfAYQzVgEsLknQa31ipSTesaGDUlNb9KjxpE9B2ztMBKlolhKUhDeIJ3L3J3h/DLopJ0BatvzbrHG4biJB26adqxsYXiedSSkMpwGFlA08wYic8lTKcU0bypAAJJIILM24B7hn127tUSW1LUPUB/R61tF5yi73vsTQnxDfcRS9RUNvoxP8APpHG5fDiIZFMwsCxqCwoQT49vSIzDTteuofxv0G8Bl0JD/4YnyYjbWLrPMXL1Hq7klqNWtdNLLKwLoRTTzT9zEgKZwDgEMCRVtCa1iQX+gNkpKfpD1rYWuzGg/LPFETuVqOaPRwz63ag8hHk1QuAwJuSNmo9+77XtATj5aaTFJGoJUACNWFg7nXTuY1offQ3NmBIqRQKUTdmBPoK+BjmfjDjmbCoy5v6qieYMSEk1PRxTu8auE4lKxU0YWWs/wBXMFKBBCUoSpRLA8zJDAdqxyv/AFBnE4r5AYIkASwBuA6nOpckeEdXDx1FzKxp0zk1qKjElg+UEyMe0XlB3ismOjrfgfiyZJmJmqZDBdnejBtS6VQvx/4sVPOUcssfSAdrE6P7P3JwEzVJSRsnK+6SXY+JPn0gZRl+q5J8A7e7xMYq7L0tjZxH29C5+0Um4vNeFVln28t/4gBXr+flIu6BsaWAobwothaKlTx4RA2SN4E5loSbFSQexUHj2XNs3SAYUkLR0Un3BiqIkdmo70e/5WPEzmDF+kLCZyxT51YEVZt4biRCMo8aQdywNKxgy8RDCMUWLEsL/neFRSkai1tYRUTjsYW/Wb6h/C0U+cT6+l4VFZDvz27+g/zBJGPLkg2r6iEBVgxf3gC5wykJ2+4H3hYhmdTw3j2VT5rA16t61aMDF4qtXI6XaFJUxT0B9bGkezJalpzBKmLf2m138hFp0iZSsTxCi5rEkuQo/tZ96lvLr23EN/oCwd8pI5gC4AHPQgEMCDbSl49wXC1FYH9pUkF7FlhJHr5QZIzsV/U0aDJnkAPQGo61IfzB8obTwgrCikAJClGgFEmoANywTZ6Zu71m8FmKCW0ATl1FWbzUYTnHoeYOWklyCGAcknsGrqSQw/gxr8CSoT5QLs6VW/teutddfKPcFwMhJCx/vq9xsx0fd9LhuAEsOakKdKmqkHSmj/m+Tmrph5Udng8PIm0MxQILMogAU3SLaW/mMjEYYylZT4KFQWUpLjcEpLeWzpKWMxVlUhRDi4Z9fGsDXjlkUaoFSHs7M5fU+lIzlhIxk16HfmpCrU6l6BgXsWLPSKLxSSTpU2s1SO9KeULFSlIdSWJSzFhR79aUfV7mKIJIez5kmlyA7bvQU2IiHBbJH5ODJSNKD90SMmZNW9DToY9jJyiBogNZRoS1aghhXry67RaXPFAHoK3N82l30bqYWyZA5N3J6aVamnlFEZku5rcdtPv1gvqxDGHwkvDT/wBUmWcyc4UlBAHMgpLjQ1dwBY0jlOOyVTVrmoDlcxZULkZyVBtxUuej6x0WZVb1/wAsRuIqlBSSQB3fc7t+VaoEdUf6JViuisqOExOAmBuQsSW3U12GrNVrQebhiwyAkZU9KlOgfU189o7qbNKsuZlJQ7Aj6QANxShofOJ+kQKfKSAoDf6ebc1DvXv415Cs6OZ4NwVZqpBIc5hSgp9RNtRfWJxb4fVmzVsaswcDcOGp6m0dXMWC4S4d9ySSU2c33PSBNmar2cHd++xawudoyfK1tCy9nFK4Qtqp8iKsDsaE1/xA18AmfTlLZXcg3KsvfTb/AD3SkAAEAUoQQHZQ6l7RVUxL9BV9tS3g4+0Jc8vaFkcJP4AoTMosDqwoCHqaPVq6g7REcDXmym7HT6iDbcFiG60jv/kBQo29n/5F/IV73j04F8oo7ts1aVVQbP8AxFeaSDI46V8PqotAJSBmSdXDApNNxdt6XA9l/D5ISQliWzPQJsbOzMah+2w7xcgJBTZSRcWLVFvpIIPp4jTgwpK+V1EAWcpAIJIDUtd7P1iHySboMjjx8Kklg7bUzA28mq8Cw/wqqj8pN3IVRqgZbvmI7jxjtp2DKRnCeVSstS6g532HVnBpYt6eGqQpKqhNakXbZzoaH/Ah+SaDJnGf/FVfMKgQQVg6ggO5Zh4Pu1I0cP8AD6ADlfmCs1dNABY1KTYtSlyN9OHAO5LdtXBJqL+sGVw1RBAIAcgF6UYlyS4GVmJu14XknITkzDPBEZkcoSU5mZtRUlJDEO5a3NTpJfBhlqihIZmYKALZbGyVAXao2jcXhSlKUqPMHf6WKWc1H1WpXe5LREYJLHMvLdqCpTRqM+tdYltsLZkYrgkskpCnDgAl0gg9Hpcj8eAyvhqWDZmSUqBIIJFyDoSxtqY6NGDly182b5YbmU2yjUJJBBZQFdYVRipQzFKwlnII5m0AbQEUq9+8POS7Y1ZkyOBJUSoB1AVaoYUNLMKEDpDA4BLXQsyi7EAkOXfNUgClnfKHEaS5YDKC3GrJy3oxANLU3A6QuMQtKhlSwSHcKGZmGYOxdixrtSsFtdsoTw3C0KWEAgCpJZRuz2Du6RQDQeDGA4WgDKkJU5Dhz1LijmiiXuzwWdxJZUosEtUswNSEsNWJGg94FhuKkHMAxSGolwoVzONSB7RKaXYhmThmBcAgIF3puaW+o12JgEpAS5CfZg/LZq6Dwi6JrKGdSqkZqmqRQh31t2bvEGDKsyVEuguAFJULipI0qAW+0PvaExmdgUplDMxXm5nzPZwK8ppWlvSF58vNzJcpYUzFRDEkCou7ltje8Dm4NE1mXkKU6ucygQAxGrHXbrFVyiCAsqFC4By8xykKDB7F6vfSKlQUDXhllyoEBgyiC4KcoICrXIHYjeDSsOgPnJyhmIGViwV9KgbgeBZ4thJgSClRcMQVBIzpN0ly5uPQ9YFIepU6geV8x5SEsk0NSGatKVe0K1egoEvEIqCp+u799m/Hg8mQqch0knI9cr1LkJzGwLm71ii5EuYEZkgqckn6dSKhJAA1pt5DWjIMocFSRSlVEADNSlXBrrCWmOj2bgiklOZAb9ySFdyHo9/GJAJ0+dmNi1HIDlru0SIeNioaUkEgD6aP0Z3Zzr+dRkAgJKquoCjADM4d61fYfwBCFHlUClhdvqob9y9esWlYGeFsg5WZ2J6EsweljCxk+kBJuKAUwszeVPA0B/KsKlEIJCqqowOzPmY2qTb+0QujCrJDOFBVCaCjFi9Qr2ZhWGJeCWt3NEsKFhltyu3oH8oqFr/oqLqw9HYMMqSQTeofm1LP0zQGesBTg0AYOakdWoTeLnhSwcis2TM1SxZxvqB08IiuD5QRmvbnBzN/aGdy+U3ApXo5ZMVFPmkKYKSWYuC4tmFdWLjbwrF5WFdOYFLjKLXehNmYb9awTEYBLZKk0YuGBDWeoGZxVRFQwoIJ+jCiVE5iXoBlqajKEUBo1iL0hY/o6Fxh0uxW1H0rQ0Gru3mYqsJCjzUJcU0D0BNW5SBW4GsOy+HJzG+ZLWykKLucwJqFD1PWCHCZlVISCVFSVsGuRRtQ2jOYMbVAK58qmNjry2U92cg0NDXpFziSEoGVBKgFJJUlqPyqJs4Boa0EGRg6fNCVqylnWzEHTmFdLP06WlpQUhnpcF7psMppm/kw4wrsYDC4hioLAVSuV6MQXQSxbKC0FlT085zHVII0oMr6cwfUVEMCWBmqBnpl5fpJBUEmuUbhxpeKKwSWdNAqqgS4Bpl1d66+ZisaQCRxXMlJpd7ctB46NWkGmYzLLGVAKlOzglrA1Lhy+xI3DQ1J+WlQzVICg+VBqd3FfSPJs0KfmzAqzFOVmOrVqKX0eDH9EI4HFzSVKHKEu4ZNSXGWpBKaEHuN48OJnFNfqFbOCACwDDcAMelodxWIDhQdKSagBhVtTffxiScYMxIDEBkhJIp1YMWDhtjB+DEZ89Skh2GYl+Zuwyhh+627WikqXMJrzB/ck1oK2rt2h04eX8tLoBW5v9J7lwxGgNLmLlUtC6S7tRdQxH1BRDivSz94TjfbCxXEpchKUBSNKlRNzmY11ND7UgczCl1OErJP9upcvdIIehjYwki6UhCVSw/1AXL8pN6E3isvEqUtaky82ZrEctGF6kxWP0LMiVgcQaFkZlBKsyvpDBs+UHbqaW1hvC4JaMxLtdzs1m1diLd4YTiHZlFS3r0o7t+69YrLxCikFSiwUx1UTXp4QmovYC3yQpObKSQaFqWD1Ad6E9G8/JaFOMoKMzuXYKAdxSqhtDyl/KbmCiUFIS1UuXYtehv1IgU3EJIDIynKGZR+oatv36wYr2APG8IUFB0A/SQzEh6kZammogOKlKCk2BLvVRABJbYkZWBEOS8YrLl5klHOCaBy4cgirjbWFZ+ICakgqGU3JqdX3vFSSrQ7BplTDQJzU/aSUguxpVq6xc4bnFWqCA5YBndyDS3VhFxi1LJylaQsEkqP1kVuwAAdvGKKmrGUrQFhPKElTXB2uA94VL9ET5YSVCZUhJALvU3uDmemuo6wEYIFycxYf22fq9ngpxTjKEAFhejHoqpbxiJnLSEMkJVWtyXcaU1o9aXEKk2MF+lWpASCQ5VbMPoc9tT2cwMJoHuzghwQPD6r+kEKS4ANO7HY0t+axMUCksaNoLetj0gpCCIQ4HKv3iQMYgaFQGnP/ESNKQC6ZqkLKRyks5B/tLabt94bXhgWKVczuP8AkCQ5o7EHfSEwQCHAKSnyPfQgjTYQRGMShQKgCOzvo4teMk6GWmYoFDE1zPuPMKpzaNpHisapNQSEktQAWDVA3t5x5+pQR/flBDI3Ac3u1SIqrFKBBQkHmYJoeqb3iKv2FDeGnZiyiwFQS5amgsTBpsxnUEhbpcFRSSmoCnsXdrdqxlS1kO6bg5TZmLl/NqwRC1pAYfU4XmB5a0KWqdD+PFxetiH8TMQ6AlgrKHILB7EN/aenWArWgApBrmYFn1qQf7RvvSKkE6PVRe7uK3gOQmrN4OLNEyfwA/6gJFNHqBQ6v/npDCMUuZyqIOjqAcAPqe5o+sLqlECosQR0DV1uftFFIKWPMEuxo/URKbWgZczVAlLqPMK3BagZrwzOUM6ud+pSQCRSoNqPCyhLJBAIoHFWcdSY9RJSQa0JSSoaAm4Br7w99BQxkVlyg5w2alnrroa+sWwxKgOUJKt20oRpS1OsCl4ShCHJuVD9ttbDUjrHsmQyw4zEPexB3ANQNopaEeDAKLk8qU0OlqWN66B4PhsMEhZcqKUtS4BNySwA5vaF52DIDhZNWVVg/QC9IKnCcrpKn1aiRqBmd3rAtMKLysTLQQSkLl1DueatTuC/tFZuKlhaiVupdiKivXf+TABwxFXmlwSVChFeup/iPVYNAqokBIuN6Ne2vpCbY6CDib7KagOUOnpb2gX6wKcqBJeulGZgHYawynCoyZ0jMDSuXNa7X/1FEAlkBNAXH/Hd+nfaFvpgAE9KApVKuAm/4RStIJhOKFhkQHRVy9SBa9Tt3gs4S87kOk+FTcgCAypiUkeIJodbh4a0wLZAXUHBZlBSWOb+7sNoFLlEkilwTm9rQ2MS6yksskFio+vhAMXxA8wKibPV+0O12I8/UMskENRsx5nZr6sY8lz5hHKUvV82hfUm+7xRWKSRZwLgi+uz3i7DK9UvbqO5gUhlZ09pgUC5cOWKQaMaPSFcRKAIDbU9qiC/Lc5sz2pEUF1qXvpbQu9YTk2BeaogrCaIN8r5WNhW1faPMRi1UIUoABgKnq3aBfPUKPq53P4IoucXqGb8qLQ3MYebMSwJpQPdyde0emaFEKIZh/cSXyjYnXQQuZ1a3LmJOWpa0uQc1KaeEO6ADPxJJDJ69nO8MTCQopId3Zmuep0/iBrUpTsOjigLUrExWZQGYsALA6dGir0ASVg1KAISGO79okA/TTBQAAaBWV/GJFBoIsg6ZRYt9w1dqbRQypQIOYkEDTZ2fu3rEiRzPfYBcLLSsMaAXo9H84olSXFKUPaPYkU1oB41JKlEMnRnKWbtb2gaFjLU0CXtrSzecSJDbETC4qmTyLAG1A8SRitFJzDybw1jyJEIAwkqAoKK1fYg0hlGEISX+oFvKt/EecSJGqigAmVMY1FFZSL9T7RUzM60ywWCQQKXcuH2iRImukIqEhKxmUoJylwNW21bpBcGkry1YMTVzqxt5xIkWu6G0THSkpbKc1a0b81gU/FpJDE2B2B6EbvrEiRlyunSAHNxPLQAVdm30vaL/qnTYXbLWzM72iRIzydiPCrRgG21ikzEFROWgIB2Y62iRIphZ5hicz5iCLa2gkx1kZywYVDOA22sexIqC0gABJcmWSyRUqoTXRtO8WnpdZCqLLWFN3O5iRIqSUVoZcyg5YUajn6qt7xTEJKTagYG17lokSNsErAstIYlJv8ATuKsx08Y8xclUqaknKo07aaGkSJCStWMLjpYWr5j1WVJZrMwFfy0JpUBpmWHFbWpEiQn9Eez8Ioyys/UGa1Qakk7wNOCUQVOABXv0iRIUoqxgFhlAg1FSNIckLlrIBQSaknMz7iJEgj2In9PUmJEiRtY6P/Z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8" name="Picture 10" descr="http://www.livingbydesignonline.com/storage/relaxed_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"/>
            <a:ext cx="2286000" cy="1520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71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Fibers – </a:t>
            </a:r>
            <a:br>
              <a:rPr lang="en-US" b="1" dirty="0" smtClean="0"/>
            </a:br>
            <a:r>
              <a:rPr lang="en-US" b="1" dirty="0" smtClean="0"/>
              <a:t>Regions of the </a:t>
            </a:r>
            <a:r>
              <a:rPr lang="en-US" b="1" dirty="0" err="1" smtClean="0"/>
              <a:t>Sarcomere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b="1" dirty="0" err="1" smtClean="0"/>
              <a:t>Sarcomere</a:t>
            </a:r>
            <a:r>
              <a:rPr lang="en-US" b="1" dirty="0" smtClean="0"/>
              <a:t>  </a:t>
            </a:r>
          </a:p>
          <a:p>
            <a:pPr lvl="1"/>
            <a:r>
              <a:rPr lang="en-US" dirty="0" smtClean="0"/>
              <a:t>the smallest functional unit of the muscle fiber.  </a:t>
            </a:r>
          </a:p>
          <a:p>
            <a:pPr lvl="1"/>
            <a:r>
              <a:rPr lang="en-US" dirty="0" smtClean="0"/>
              <a:t>Interactions between the thick and thin filaments of </a:t>
            </a:r>
            <a:r>
              <a:rPr lang="en-US" dirty="0" err="1" smtClean="0"/>
              <a:t>sarcomeres</a:t>
            </a:r>
            <a:r>
              <a:rPr lang="en-US" dirty="0" smtClean="0"/>
              <a:t> are responsible for muscle contraction</a:t>
            </a:r>
          </a:p>
          <a:p>
            <a:endParaRPr lang="en-US" dirty="0"/>
          </a:p>
        </p:txBody>
      </p:sp>
      <p:pic>
        <p:nvPicPr>
          <p:cNvPr id="5" name="Content Placeholder 4" descr="09-03_c-eSkelMuscFbr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33582"/>
          <a:stretch>
            <a:fillRect/>
          </a:stretch>
        </p:blipFill>
        <p:spPr>
          <a:xfrm>
            <a:off x="4419599" y="1676400"/>
            <a:ext cx="4617570" cy="2926080"/>
          </a:xfrm>
        </p:spPr>
      </p:pic>
      <p:pic>
        <p:nvPicPr>
          <p:cNvPr id="7" name="Picture 6" descr="09-06SlidFilContra_L.jpg"/>
          <p:cNvPicPr>
            <a:picLocks noChangeAspect="1"/>
          </p:cNvPicPr>
          <p:nvPr/>
        </p:nvPicPr>
        <p:blipFill>
          <a:blip r:embed="rId4" cstate="print"/>
          <a:srcRect r="44865" b="82239"/>
          <a:stretch>
            <a:fillRect/>
          </a:stretch>
        </p:blipFill>
        <p:spPr>
          <a:xfrm>
            <a:off x="4495800" y="4953000"/>
            <a:ext cx="458156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0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Fibers – </a:t>
            </a:r>
            <a:br>
              <a:rPr lang="en-US" b="1" dirty="0" smtClean="0"/>
            </a:br>
            <a:r>
              <a:rPr lang="en-US" b="1" dirty="0" smtClean="0"/>
              <a:t>Regions of the </a:t>
            </a:r>
            <a:r>
              <a:rPr lang="en-US" b="1" dirty="0" err="1" smtClean="0"/>
              <a:t>Sarcomere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A band – </a:t>
            </a:r>
            <a:r>
              <a:rPr lang="en-US" dirty="0" smtClean="0"/>
              <a:t>Dark band; mainly thick filaments</a:t>
            </a:r>
          </a:p>
          <a:p>
            <a:pPr lvl="0"/>
            <a:r>
              <a:rPr lang="en-US" b="1" dirty="0" smtClean="0"/>
              <a:t>I band – </a:t>
            </a:r>
            <a:r>
              <a:rPr lang="en-US" dirty="0" smtClean="0"/>
              <a:t>Light band; mainly thin filaments</a:t>
            </a:r>
          </a:p>
          <a:p>
            <a:pPr lvl="1"/>
            <a:r>
              <a:rPr lang="en-US" b="1" dirty="0" smtClean="0"/>
              <a:t>Note: </a:t>
            </a:r>
            <a:r>
              <a:rPr lang="en-US" dirty="0" smtClean="0"/>
              <a:t>In skeletal muscle fibers, these bands are almost perfectly aligned giving the striped appearance known as striations.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Content Placeholder 4" descr="09-03_c-eSkelMuscFbr_L.jpg"/>
          <p:cNvPicPr>
            <a:picLocks noChangeAspect="1"/>
          </p:cNvPicPr>
          <p:nvPr/>
        </p:nvPicPr>
        <p:blipFill>
          <a:blip r:embed="rId3" cstate="print"/>
          <a:srcRect b="33582"/>
          <a:stretch>
            <a:fillRect/>
          </a:stretch>
        </p:blipFill>
        <p:spPr>
          <a:xfrm>
            <a:off x="4419599" y="1676400"/>
            <a:ext cx="4617570" cy="2926080"/>
          </a:xfrm>
          <a:prstGeom prst="rect">
            <a:avLst/>
          </a:prstGeom>
        </p:spPr>
      </p:pic>
      <p:pic>
        <p:nvPicPr>
          <p:cNvPr id="6" name="Picture 5" descr="09-06SlidFilContra_L.jpg"/>
          <p:cNvPicPr>
            <a:picLocks noChangeAspect="1"/>
          </p:cNvPicPr>
          <p:nvPr/>
        </p:nvPicPr>
        <p:blipFill>
          <a:blip r:embed="rId4" cstate="print"/>
          <a:srcRect r="44865" b="82239"/>
          <a:stretch>
            <a:fillRect/>
          </a:stretch>
        </p:blipFill>
        <p:spPr>
          <a:xfrm>
            <a:off x="4495800" y="4953000"/>
            <a:ext cx="458156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8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Fibers – </a:t>
            </a:r>
            <a:br>
              <a:rPr lang="en-US" b="1" dirty="0" smtClean="0"/>
            </a:br>
            <a:r>
              <a:rPr lang="en-US" b="1" dirty="0" smtClean="0"/>
              <a:t>Regions of the </a:t>
            </a:r>
            <a:r>
              <a:rPr lang="en-US" b="1" dirty="0" err="1" smtClean="0"/>
              <a:t>Sarcomere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endParaRPr lang="en-US" b="1" dirty="0" smtClean="0"/>
          </a:p>
          <a:p>
            <a:pPr lvl="0"/>
            <a:r>
              <a:rPr lang="en-US" b="1" dirty="0" smtClean="0"/>
              <a:t>M line – </a:t>
            </a:r>
            <a:r>
              <a:rPr lang="en-US" dirty="0" smtClean="0"/>
              <a:t>Central portion of each thick filament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b="1" dirty="0" smtClean="0"/>
              <a:t>H zone/line – </a:t>
            </a:r>
            <a:r>
              <a:rPr lang="en-US" dirty="0" smtClean="0"/>
              <a:t>lighter region on either side of the M line.  Only seen in resting muscle fibers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9-03_c-eSkelMuscFbr_L.jpg"/>
          <p:cNvPicPr>
            <a:picLocks noChangeAspect="1"/>
          </p:cNvPicPr>
          <p:nvPr/>
        </p:nvPicPr>
        <p:blipFill>
          <a:blip r:embed="rId3" cstate="print"/>
          <a:srcRect b="33582"/>
          <a:stretch>
            <a:fillRect/>
          </a:stretch>
        </p:blipFill>
        <p:spPr>
          <a:xfrm>
            <a:off x="4419599" y="1676400"/>
            <a:ext cx="4617570" cy="2926080"/>
          </a:xfrm>
          <a:prstGeom prst="rect">
            <a:avLst/>
          </a:prstGeom>
        </p:spPr>
      </p:pic>
      <p:pic>
        <p:nvPicPr>
          <p:cNvPr id="6" name="Picture 5" descr="09-06SlidFilContra_L.jpg"/>
          <p:cNvPicPr>
            <a:picLocks noChangeAspect="1"/>
          </p:cNvPicPr>
          <p:nvPr/>
        </p:nvPicPr>
        <p:blipFill>
          <a:blip r:embed="rId4" cstate="print"/>
          <a:srcRect r="44865" b="82239"/>
          <a:stretch>
            <a:fillRect/>
          </a:stretch>
        </p:blipFill>
        <p:spPr>
          <a:xfrm>
            <a:off x="4495800" y="4953000"/>
            <a:ext cx="458156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6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Skeletal Muscle Fibers – </a:t>
            </a:r>
            <a:br>
              <a:rPr lang="en-US" b="1" dirty="0" smtClean="0"/>
            </a:br>
            <a:r>
              <a:rPr lang="en-US" b="1" dirty="0" smtClean="0"/>
              <a:t>Regions of the </a:t>
            </a:r>
            <a:r>
              <a:rPr lang="en-US" b="1" dirty="0" err="1" smtClean="0"/>
              <a:t>Sarcomere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Zone of overlap – </a:t>
            </a:r>
            <a:r>
              <a:rPr lang="en-US" dirty="0" smtClean="0"/>
              <a:t>where the thin filaments are found between thick filaments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b="1" dirty="0" smtClean="0"/>
              <a:t>Z line- </a:t>
            </a:r>
            <a:r>
              <a:rPr lang="en-US" dirty="0" smtClean="0"/>
              <a:t>mark the boundary lines between adjacent </a:t>
            </a:r>
            <a:r>
              <a:rPr lang="en-US" dirty="0" err="1" smtClean="0"/>
              <a:t>sarcomeres</a:t>
            </a:r>
            <a:r>
              <a:rPr lang="en-US" dirty="0" smtClean="0"/>
              <a:t> (midline interruption of the I band)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Content Placeholder 4" descr="09-03_c-eSkelMuscFbr_L.jpg"/>
          <p:cNvPicPr>
            <a:picLocks noChangeAspect="1"/>
          </p:cNvPicPr>
          <p:nvPr/>
        </p:nvPicPr>
        <p:blipFill>
          <a:blip r:embed="rId3" cstate="print"/>
          <a:srcRect b="33582"/>
          <a:stretch>
            <a:fillRect/>
          </a:stretch>
        </p:blipFill>
        <p:spPr>
          <a:xfrm>
            <a:off x="4419599" y="1676400"/>
            <a:ext cx="4617570" cy="2926080"/>
          </a:xfrm>
          <a:prstGeom prst="rect">
            <a:avLst/>
          </a:prstGeom>
        </p:spPr>
      </p:pic>
      <p:pic>
        <p:nvPicPr>
          <p:cNvPr id="6" name="Picture 5" descr="09-06SlidFilContra_L.jpg"/>
          <p:cNvPicPr>
            <a:picLocks noChangeAspect="1"/>
          </p:cNvPicPr>
          <p:nvPr/>
        </p:nvPicPr>
        <p:blipFill>
          <a:blip r:embed="rId4" cstate="print"/>
          <a:srcRect r="44865" b="82239"/>
          <a:stretch>
            <a:fillRect/>
          </a:stretch>
        </p:blipFill>
        <p:spPr>
          <a:xfrm>
            <a:off x="4495800" y="4953000"/>
            <a:ext cx="4581568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Sliding Filament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Myosin heads attach to and “walk” along the thin filaments </a:t>
            </a:r>
            <a:r>
              <a:rPr lang="en-US" dirty="0" smtClean="0">
                <a:sym typeface="Wingdings" pitchFamily="2" charset="2"/>
              </a:rPr>
              <a:t> pulling the thin filaments towards the M line  t</a:t>
            </a:r>
            <a:r>
              <a:rPr lang="en-US" dirty="0" smtClean="0"/>
              <a:t>hin filaments are sliding toward the center of the </a:t>
            </a:r>
            <a:r>
              <a:rPr lang="en-US" dirty="0" err="1" smtClean="0"/>
              <a:t>sarcomere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09-06SlidFilContra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599" y="1905000"/>
            <a:ext cx="4638442" cy="4023360"/>
          </a:xfrm>
        </p:spPr>
      </p:pic>
    </p:spTree>
    <p:extLst>
      <p:ext uri="{BB962C8B-B14F-4D97-AF65-F5344CB8AC3E}">
        <p14:creationId xmlns:p14="http://schemas.microsoft.com/office/powerpoint/2010/main" val="8093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Sliding Filament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Thin filaments slide inwards:</a:t>
            </a:r>
          </a:p>
          <a:p>
            <a:pPr lvl="1"/>
            <a:r>
              <a:rPr lang="en-US" dirty="0" smtClean="0"/>
              <a:t>H band gets smaller (disappears)</a:t>
            </a:r>
          </a:p>
          <a:p>
            <a:pPr lvl="1"/>
            <a:r>
              <a:rPr lang="en-US" dirty="0" smtClean="0"/>
              <a:t>I band gets smaller (disappears)</a:t>
            </a:r>
          </a:p>
          <a:p>
            <a:pPr lvl="1"/>
            <a:r>
              <a:rPr lang="en-US" dirty="0" smtClean="0"/>
              <a:t>Z lines move closer together</a:t>
            </a:r>
          </a:p>
          <a:p>
            <a:pPr lvl="1"/>
            <a:r>
              <a:rPr lang="en-US" dirty="0" smtClean="0"/>
              <a:t>A band width remains constant</a:t>
            </a:r>
          </a:p>
          <a:p>
            <a:pPr lvl="1"/>
            <a:r>
              <a:rPr lang="en-US" dirty="0" err="1" smtClean="0"/>
              <a:t>Sarcomere</a:t>
            </a:r>
            <a:r>
              <a:rPr lang="en-US" dirty="0" smtClean="0"/>
              <a:t> shortens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09-06SlidFilContra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599" y="1905000"/>
            <a:ext cx="463844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Muscle Fiber Contraction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Nerve impulse travels to muscle cell </a:t>
            </a:r>
          </a:p>
          <a:p>
            <a:pPr marL="514350" lvl="0" indent="-514350">
              <a:buFont typeface="+mj-lt"/>
              <a:buAutoNum type="arabicPeriod"/>
            </a:pPr>
            <a:endParaRPr lang="en-US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The impulse travels in all directions over the muscle cell and travels through the t tubules.</a:t>
            </a:r>
          </a:p>
        </p:txBody>
      </p:sp>
      <p:pic>
        <p:nvPicPr>
          <p:cNvPr id="5" name="Content Placeholder 4" descr="09-12ContrCycle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655277" cy="3931920"/>
          </a:xfrm>
        </p:spPr>
      </p:pic>
    </p:spTree>
    <p:extLst>
      <p:ext uri="{BB962C8B-B14F-4D97-AF65-F5344CB8AC3E}">
        <p14:creationId xmlns:p14="http://schemas.microsoft.com/office/powerpoint/2010/main" val="28706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09-12ContrCycle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655277" cy="393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Skeletal Muscle Fiber Contraction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AutoNum type="arabicPeriod" startAt="3"/>
            </a:pPr>
            <a:r>
              <a:rPr lang="en-US" dirty="0" smtClean="0"/>
              <a:t>Impulse reaches the </a:t>
            </a:r>
            <a:r>
              <a:rPr lang="en-US" dirty="0" err="1" smtClean="0"/>
              <a:t>sarcoplasmic</a:t>
            </a:r>
            <a:r>
              <a:rPr lang="en-US" dirty="0" smtClean="0"/>
              <a:t> reticulum</a:t>
            </a:r>
          </a:p>
          <a:p>
            <a:pPr marL="514350" lvl="0" indent="-514350">
              <a:buAutoNum type="arabicPeriod" startAt="3"/>
            </a:pPr>
            <a:endParaRPr lang="en-US" dirty="0" smtClean="0"/>
          </a:p>
          <a:p>
            <a:pPr marL="514350" lvl="0" indent="-514350">
              <a:buAutoNum type="arabicPeriod" startAt="3"/>
            </a:pPr>
            <a:r>
              <a:rPr lang="en-US" dirty="0" smtClean="0"/>
              <a:t>Calcium ions diffuse from the SER into the </a:t>
            </a:r>
            <a:r>
              <a:rPr lang="en-US" dirty="0" err="1" smtClean="0"/>
              <a:t>sarcoplasm</a:t>
            </a:r>
            <a:endParaRPr lang="en-US" dirty="0" smtClean="0"/>
          </a:p>
          <a:p>
            <a:pPr marL="514350" lvl="0" indent="-514350">
              <a:buAutoNum type="arabicPeriod" startAt="3"/>
            </a:pPr>
            <a:endParaRPr lang="en-US" dirty="0" smtClean="0"/>
          </a:p>
          <a:p>
            <a:pPr marL="514350" lvl="0" indent="-514350">
              <a:buAutoNum type="arabicPeriod" startAt="3"/>
            </a:pPr>
            <a:r>
              <a:rPr lang="en-US" dirty="0" smtClean="0"/>
              <a:t>Ca</a:t>
            </a:r>
            <a:r>
              <a:rPr lang="en-US" baseline="30000" dirty="0" smtClean="0"/>
              <a:t>+2</a:t>
            </a:r>
            <a:r>
              <a:rPr lang="en-US" dirty="0" smtClean="0"/>
              <a:t> bind to </a:t>
            </a:r>
            <a:r>
              <a:rPr lang="en-US" dirty="0" err="1" smtClean="0"/>
              <a:t>troponin</a:t>
            </a:r>
            <a:r>
              <a:rPr lang="en-US" dirty="0" smtClean="0"/>
              <a:t> (on </a:t>
            </a:r>
            <a:r>
              <a:rPr lang="en-US" dirty="0" err="1" smtClean="0"/>
              <a:t>actin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changes shape</a:t>
            </a:r>
          </a:p>
          <a:p>
            <a:pPr marL="514350" lvl="0" indent="-514350">
              <a:buAutoNum type="arabicPeriod" startAt="3"/>
            </a:pPr>
            <a:endParaRPr lang="en-US" dirty="0" smtClean="0"/>
          </a:p>
          <a:p>
            <a:pPr marL="514350" lvl="0" indent="-514350">
              <a:buAutoNum type="arabicPeriod" startAt="3"/>
            </a:pPr>
            <a:endParaRPr lang="en-US" dirty="0" smtClean="0"/>
          </a:p>
          <a:p>
            <a:pPr marL="514350" lvl="0" indent="-514350">
              <a:buAutoNum type="arabicPeriod" startAt="3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548</Words>
  <Application>Microsoft Office PowerPoint</Application>
  <PresentationFormat>On-screen Show (4:3)</PresentationFormat>
  <Paragraphs>117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9 Muscles and Muscle Tissue</vt:lpstr>
      <vt:lpstr>Skeletal Muscle Fibers –  Regions of the Sarcomere</vt:lpstr>
      <vt:lpstr>Skeletal Muscle Fibers –  Regions of the Sarcomere</vt:lpstr>
      <vt:lpstr>Skeletal Muscle Fibers –  Regions of the Sarcomere</vt:lpstr>
      <vt:lpstr>Skeletal Muscle Fibers –  Regions of the Sarcomere</vt:lpstr>
      <vt:lpstr>Sliding Filament Theory</vt:lpstr>
      <vt:lpstr>Sliding Filament Theory</vt:lpstr>
      <vt:lpstr>Skeletal Muscle Fiber Contraction</vt:lpstr>
      <vt:lpstr>Skeletal Muscle Fiber Contraction</vt:lpstr>
      <vt:lpstr>Skeletal Muscle Fiber Contraction</vt:lpstr>
      <vt:lpstr>Skeletal Muscle Fiber Contraction</vt:lpstr>
      <vt:lpstr>Skeletal Muscle Fiber Contraction</vt:lpstr>
      <vt:lpstr>Skeletal Muscle Fiber Contraction</vt:lpstr>
      <vt:lpstr>Skeletal Muscle Fiber Relaxation</vt:lpstr>
      <vt:lpstr>Skeletal Muscle Fiber Relaxation</vt:lpstr>
      <vt:lpstr>Muscle Contraction Videos</vt:lpstr>
      <vt:lpstr>PowerPoint Presentation</vt:lpstr>
      <vt:lpstr>Rigor Mortis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Muscles and Muscle Tissue</dc:title>
  <dc:creator>LWHS</dc:creator>
  <cp:lastModifiedBy>LWHS</cp:lastModifiedBy>
  <cp:revision>2</cp:revision>
  <dcterms:created xsi:type="dcterms:W3CDTF">2013-10-21T12:45:27Z</dcterms:created>
  <dcterms:modified xsi:type="dcterms:W3CDTF">2013-10-21T12:55:41Z</dcterms:modified>
</cp:coreProperties>
</file>