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23783-66A3-412C-BFF1-D841F8397908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CAA73-C4AD-4D9E-9FBA-141B9C356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0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742-B558-4B2E-B72C-4DB997F315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3903-D637-47AD-BBD0-BF0B3807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742-B558-4B2E-B72C-4DB997F315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3903-D637-47AD-BBD0-BF0B3807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8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742-B558-4B2E-B72C-4DB997F315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3903-D637-47AD-BBD0-BF0B3807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742-B558-4B2E-B72C-4DB997F315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3903-D637-47AD-BBD0-BF0B3807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0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742-B558-4B2E-B72C-4DB997F315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3903-D637-47AD-BBD0-BF0B3807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7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742-B558-4B2E-B72C-4DB997F315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3903-D637-47AD-BBD0-BF0B3807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9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742-B558-4B2E-B72C-4DB997F315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3903-D637-47AD-BBD0-BF0B3807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8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742-B558-4B2E-B72C-4DB997F315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3903-D637-47AD-BBD0-BF0B3807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1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742-B558-4B2E-B72C-4DB997F315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3903-D637-47AD-BBD0-BF0B3807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742-B558-4B2E-B72C-4DB997F315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3903-D637-47AD-BBD0-BF0B3807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742-B558-4B2E-B72C-4DB997F315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3903-D637-47AD-BBD0-BF0B3807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A0742-B558-4B2E-B72C-4DB997F315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3903-D637-47AD-BBD0-BF0B3807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ArabBruD" pitchFamily="66" charset="0"/>
              </a:rPr>
              <a:t>Chapter 9</a:t>
            </a:r>
            <a:br>
              <a:rPr lang="en-US" sz="5400" b="1" dirty="0" smtClean="0">
                <a:latin typeface="ArabBruD" pitchFamily="66" charset="0"/>
              </a:rPr>
            </a:br>
            <a:r>
              <a:rPr lang="en-US" sz="5400" b="1" dirty="0" smtClean="0">
                <a:latin typeface="ArabBruD" pitchFamily="66" charset="0"/>
              </a:rPr>
              <a:t>Muscles and Muscle Tissue</a:t>
            </a:r>
            <a:endParaRPr lang="en-US" sz="5400" b="1" dirty="0">
              <a:latin typeface="ArabBruD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38500"/>
            <a:ext cx="6400800" cy="723900"/>
          </a:xfrm>
        </p:spPr>
        <p:txBody>
          <a:bodyPr/>
          <a:lstStyle/>
          <a:p>
            <a:r>
              <a:rPr lang="en-US" dirty="0" smtClean="0"/>
              <a:t>Types, Coverings, &amp; Gross Anatomy</a:t>
            </a:r>
            <a:endParaRPr lang="en-US" dirty="0"/>
          </a:p>
        </p:txBody>
      </p:sp>
      <p:pic>
        <p:nvPicPr>
          <p:cNvPr id="90114" name="Picture 2" descr="http://epcdn.net/ups/d49/rzc9kvouh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1066800" cy="1190625"/>
          </a:xfrm>
          <a:prstGeom prst="rect">
            <a:avLst/>
          </a:prstGeom>
          <a:noFill/>
        </p:spPr>
      </p:pic>
      <p:pic>
        <p:nvPicPr>
          <p:cNvPr id="90116" name="Picture 4" descr="http://valentino-art.hit.bg/contortionist_maggi_2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"/>
            <a:ext cx="2956938" cy="2362200"/>
          </a:xfrm>
          <a:prstGeom prst="rect">
            <a:avLst/>
          </a:prstGeom>
          <a:noFill/>
        </p:spPr>
      </p:pic>
      <p:pic>
        <p:nvPicPr>
          <p:cNvPr id="90118" name="Picture 6" descr="http://i.abcnews.com/images/Health/nm_muscle_man_090128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14800"/>
            <a:ext cx="3350096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86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Skeletal Muscle – Gross Anatomy</a:t>
            </a:r>
            <a:br>
              <a:rPr lang="en-US" b="1" dirty="0" smtClean="0"/>
            </a:br>
            <a:r>
              <a:rPr lang="en-US" b="1" dirty="0" smtClean="0"/>
              <a:t>Nerves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Skeletal muscles can only contact with </a:t>
            </a:r>
            <a:r>
              <a:rPr lang="en-US" dirty="0" smtClean="0"/>
              <a:t>stimulation from the CNS</a:t>
            </a:r>
          </a:p>
          <a:p>
            <a:r>
              <a:rPr lang="en-US" dirty="0" smtClean="0"/>
              <a:t>Nerves </a:t>
            </a:r>
            <a:r>
              <a:rPr lang="en-US" dirty="0"/>
              <a:t>are seen throughout each layer of </a:t>
            </a:r>
            <a:r>
              <a:rPr lang="en-US" dirty="0" smtClean="0"/>
              <a:t>muscle</a:t>
            </a:r>
          </a:p>
          <a:p>
            <a:r>
              <a:rPr lang="en-US" dirty="0" smtClean="0"/>
              <a:t>Generally </a:t>
            </a:r>
            <a:r>
              <a:rPr lang="en-US" dirty="0"/>
              <a:t>served by only one nerve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www.brownchiro.com/images/physiotherapy.jpg"/>
          <p:cNvPicPr>
            <a:picLocks noChangeAspect="1" noChangeArrowheads="1"/>
          </p:cNvPicPr>
          <p:nvPr/>
        </p:nvPicPr>
        <p:blipFill>
          <a:blip r:embed="rId3" cstate="print"/>
          <a:srcRect l="2937" r="10434"/>
          <a:stretch>
            <a:fillRect/>
          </a:stretch>
        </p:blipFill>
        <p:spPr bwMode="auto">
          <a:xfrm>
            <a:off x="4191000" y="1905000"/>
            <a:ext cx="44958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09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Skeletal Muscle – Gross Anatomy</a:t>
            </a:r>
            <a:br>
              <a:rPr lang="en-US" b="1" dirty="0" smtClean="0"/>
            </a:br>
            <a:r>
              <a:rPr lang="en-US" b="1" dirty="0" smtClean="0"/>
              <a:t>Blood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Generally </a:t>
            </a:r>
            <a:r>
              <a:rPr lang="en-US" dirty="0"/>
              <a:t>served </a:t>
            </a:r>
            <a:r>
              <a:rPr lang="en-US" dirty="0" smtClean="0"/>
              <a:t>by </a:t>
            </a:r>
            <a:r>
              <a:rPr lang="en-US" dirty="0"/>
              <a:t>one artery and by one or more </a:t>
            </a:r>
            <a:r>
              <a:rPr lang="en-US" dirty="0" smtClean="0"/>
              <a:t>veins.</a:t>
            </a:r>
          </a:p>
          <a:p>
            <a:r>
              <a:rPr lang="en-US" dirty="0" smtClean="0"/>
              <a:t>Contracting muscle fibers use huge amounts of energy and give off large amounts of metabolic wastes </a:t>
            </a:r>
            <a:r>
              <a:rPr lang="en-US" dirty="0" smtClean="0">
                <a:sym typeface="Wingdings" pitchFamily="2" charset="2"/>
              </a:rPr>
              <a:t> need a continuous supply of blood!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http://focus.aps.org/files/focus/v20/st21/bl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4292887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56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Muscle Tissue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b="1" dirty="0"/>
              <a:t>Skeletal Muscle</a:t>
            </a:r>
          </a:p>
          <a:p>
            <a:pPr lvl="1"/>
            <a:r>
              <a:rPr lang="en-US" dirty="0"/>
              <a:t>Attach to and cover the bony skeleton</a:t>
            </a:r>
          </a:p>
          <a:p>
            <a:pPr lvl="1"/>
            <a:r>
              <a:rPr lang="en-US" dirty="0"/>
              <a:t>Has longest fibers</a:t>
            </a:r>
          </a:p>
          <a:p>
            <a:pPr lvl="1"/>
            <a:r>
              <a:rPr lang="en-US" dirty="0"/>
              <a:t>Have stripes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striations</a:t>
            </a:r>
          </a:p>
          <a:p>
            <a:pPr lvl="1"/>
            <a:r>
              <a:rPr lang="en-US" dirty="0"/>
              <a:t>Voluntary muscle – subject to our conscious control</a:t>
            </a:r>
          </a:p>
          <a:p>
            <a:pPr lvl="1"/>
            <a:r>
              <a:rPr lang="en-US" dirty="0"/>
              <a:t>Can contract rapidly, but tires easily; adaptable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8066" name="Picture 2" descr="http://clcpages.clcillinois.edu/home/bio567/pages/newtissues/Skeletal%20muscle%2001a.jpg"/>
          <p:cNvPicPr>
            <a:picLocks noChangeAspect="1" noChangeArrowheads="1"/>
          </p:cNvPicPr>
          <p:nvPr/>
        </p:nvPicPr>
        <p:blipFill>
          <a:blip r:embed="rId3" cstate="print"/>
          <a:srcRect l="19444"/>
          <a:stretch>
            <a:fillRect/>
          </a:stretch>
        </p:blipFill>
        <p:spPr bwMode="auto">
          <a:xfrm>
            <a:off x="4572000" y="1828800"/>
            <a:ext cx="44196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7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Muscle Tissue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b="1" dirty="0"/>
              <a:t>Cardiac Muscle</a:t>
            </a:r>
          </a:p>
          <a:p>
            <a:pPr lvl="1"/>
            <a:r>
              <a:rPr lang="en-US" dirty="0"/>
              <a:t>In the heart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most of the mass of heart walls.</a:t>
            </a:r>
          </a:p>
          <a:p>
            <a:pPr lvl="1"/>
            <a:r>
              <a:rPr lang="en-US" dirty="0"/>
              <a:t>Striated – intercalated discs</a:t>
            </a:r>
          </a:p>
          <a:p>
            <a:pPr lvl="1"/>
            <a:r>
              <a:rPr lang="en-US" dirty="0"/>
              <a:t>Involuntary muscle</a:t>
            </a:r>
          </a:p>
          <a:p>
            <a:pPr lvl="1"/>
            <a:r>
              <a:rPr lang="en-US" dirty="0"/>
              <a:t>Contracts at a fairly steady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http://www.cytochemistry.net/microanatomy/muscle/muscl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33600"/>
            <a:ext cx="4219575" cy="282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1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Muscle Tissue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b="1" dirty="0"/>
              <a:t>Smooth Muscle</a:t>
            </a:r>
          </a:p>
          <a:p>
            <a:pPr lvl="1"/>
            <a:r>
              <a:rPr lang="en-US" dirty="0"/>
              <a:t>Wall of hollow visceral organs (stomach, urinary bladder, </a:t>
            </a:r>
            <a:r>
              <a:rPr lang="en-US" dirty="0" err="1"/>
              <a:t>resp</a:t>
            </a:r>
            <a:r>
              <a:rPr lang="en-US" dirty="0"/>
              <a:t> passages)</a:t>
            </a:r>
          </a:p>
          <a:p>
            <a:pPr lvl="1"/>
            <a:r>
              <a:rPr lang="en-US" dirty="0"/>
              <a:t>No striations</a:t>
            </a:r>
          </a:p>
          <a:p>
            <a:pPr lvl="1"/>
            <a:r>
              <a:rPr lang="en-US" dirty="0"/>
              <a:t>Involuntary muscle</a:t>
            </a:r>
          </a:p>
          <a:p>
            <a:pPr lvl="1"/>
            <a:r>
              <a:rPr lang="en-US" dirty="0"/>
              <a:t>Contractions are slow and sustained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3970" name="Picture 2" descr="http://missinglink.ucsf.edu/lm/IDS_101_histo_resource/images/351Blabeled_copy.jpg"/>
          <p:cNvPicPr>
            <a:picLocks noChangeAspect="1" noChangeArrowheads="1"/>
          </p:cNvPicPr>
          <p:nvPr/>
        </p:nvPicPr>
        <p:blipFill>
          <a:blip r:embed="rId3" cstate="print"/>
          <a:srcRect l="6000" r="11500"/>
          <a:stretch>
            <a:fillRect/>
          </a:stretch>
        </p:blipFill>
        <p:spPr bwMode="auto">
          <a:xfrm>
            <a:off x="4572000" y="1828800"/>
            <a:ext cx="4191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8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of Skeletal Muscles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Produces movement</a:t>
            </a:r>
          </a:p>
          <a:p>
            <a:pPr lvl="1"/>
            <a:r>
              <a:rPr lang="en-US" dirty="0"/>
              <a:t>Skeletal muscle contractions pull on tendons and moves the bones of the skeleton</a:t>
            </a:r>
          </a:p>
          <a:p>
            <a:pPr lvl="0"/>
            <a:r>
              <a:rPr lang="en-US" b="1" dirty="0"/>
              <a:t>Maintains posture</a:t>
            </a:r>
          </a:p>
          <a:p>
            <a:pPr lvl="1"/>
            <a:r>
              <a:rPr lang="en-US" dirty="0"/>
              <a:t>Tension in our skeletal muscles maintains body posture</a:t>
            </a:r>
          </a:p>
          <a:p>
            <a:pPr lvl="1"/>
            <a:r>
              <a:rPr lang="en-US" dirty="0"/>
              <a:t>Example: holding your head up, standing</a:t>
            </a:r>
          </a:p>
          <a:p>
            <a:pPr lvl="0"/>
            <a:r>
              <a:rPr lang="en-US" b="1" dirty="0"/>
              <a:t>Generates heat</a:t>
            </a:r>
          </a:p>
          <a:p>
            <a:pPr lvl="1"/>
            <a:r>
              <a:rPr lang="en-US" dirty="0"/>
              <a:t>Generate heat as they contract</a:t>
            </a:r>
          </a:p>
          <a:p>
            <a:pPr lvl="1"/>
            <a:r>
              <a:rPr lang="en-US" dirty="0"/>
              <a:t>Important in maintaining normal body </a:t>
            </a:r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Released through </a:t>
            </a:r>
            <a:r>
              <a:rPr lang="en-US" dirty="0" err="1" smtClean="0"/>
              <a:t>integumentary</a:t>
            </a:r>
            <a:r>
              <a:rPr lang="en-US" dirty="0" smtClean="0"/>
              <a:t> system</a:t>
            </a:r>
            <a:endParaRPr lang="en-US" dirty="0"/>
          </a:p>
          <a:p>
            <a:pPr lvl="0"/>
            <a:r>
              <a:rPr lang="en-US" b="1" dirty="0"/>
              <a:t> Stabilizes </a:t>
            </a:r>
            <a:r>
              <a:rPr lang="en-US" b="1" dirty="0" smtClean="0"/>
              <a:t>joints</a:t>
            </a:r>
            <a:endParaRPr lang="en-US" b="1" dirty="0"/>
          </a:p>
          <a:p>
            <a:pPr lvl="1"/>
            <a:r>
              <a:rPr lang="en-US" dirty="0"/>
              <a:t>Tendons of muscles extend over the </a:t>
            </a:r>
            <a:r>
              <a:rPr lang="en-US" dirty="0" smtClean="0"/>
              <a:t>joint</a:t>
            </a:r>
            <a:endParaRPr lang="en-US" dirty="0"/>
          </a:p>
        </p:txBody>
      </p:sp>
      <p:pic>
        <p:nvPicPr>
          <p:cNvPr id="81922" name="Picture 2" descr="http://growabrain.typepad.com/photos/uncategorized/2008/09/27/jackson_run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155700" cy="1898150"/>
          </a:xfrm>
          <a:prstGeom prst="rect">
            <a:avLst/>
          </a:prstGeom>
          <a:noFill/>
        </p:spPr>
      </p:pic>
      <p:pic>
        <p:nvPicPr>
          <p:cNvPr id="81924" name="Picture 4" descr="http://images.meredith.com/bhg/images/2007/06/p_100990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3429000"/>
            <a:ext cx="1219200" cy="1625600"/>
          </a:xfrm>
          <a:prstGeom prst="rect">
            <a:avLst/>
          </a:prstGeom>
          <a:noFill/>
        </p:spPr>
      </p:pic>
      <p:pic>
        <p:nvPicPr>
          <p:cNvPr id="81926" name="Picture 6" descr="http://www.a2gov.org/government/safetyservices/emergencymanagement/PublishingImages/Heat%20Exhaustion%2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924241" cy="1447800"/>
          </a:xfrm>
          <a:prstGeom prst="rect">
            <a:avLst/>
          </a:prstGeom>
          <a:noFill/>
        </p:spPr>
      </p:pic>
      <p:pic>
        <p:nvPicPr>
          <p:cNvPr id="81928" name="Picture 8" descr="http://cdn.picapp.com/ftp/Images/0044/c223af5a-10fb-49b9-9610-37b9fabcd9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5257800"/>
            <a:ext cx="181446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21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Skeletal Muscle – Gross Anatomy</a:t>
            </a:r>
            <a:br>
              <a:rPr lang="en-US" b="1" dirty="0" smtClean="0"/>
            </a:br>
            <a:r>
              <a:rPr lang="en-US" b="1" dirty="0" smtClean="0"/>
              <a:t>Connective Tissue Wrappings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/>
              <a:t>Epimysium</a:t>
            </a:r>
            <a:r>
              <a:rPr lang="en-US" b="1" dirty="0"/>
              <a:t> (“outside the </a:t>
            </a:r>
            <a:r>
              <a:rPr lang="en-US" b="1" dirty="0" smtClean="0"/>
              <a:t>muscle)</a:t>
            </a:r>
          </a:p>
          <a:p>
            <a:pPr lvl="1"/>
            <a:r>
              <a:rPr lang="en-US" dirty="0" smtClean="0"/>
              <a:t>Surrounds </a:t>
            </a:r>
            <a:r>
              <a:rPr lang="en-US" dirty="0"/>
              <a:t>the entire </a:t>
            </a:r>
            <a:r>
              <a:rPr lang="en-US" dirty="0" smtClean="0"/>
              <a:t>muscle</a:t>
            </a:r>
          </a:p>
          <a:p>
            <a:pPr lvl="1"/>
            <a:r>
              <a:rPr lang="en-US" dirty="0" smtClean="0"/>
              <a:t>Composed </a:t>
            </a:r>
            <a:r>
              <a:rPr lang="en-US" dirty="0"/>
              <a:t>of dense irregular connective tissue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9" name="Content Placeholder 8" descr="09-02aConTSheaths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2111338"/>
            <a:ext cx="4743012" cy="4114800"/>
          </a:xfrm>
        </p:spPr>
      </p:pic>
    </p:spTree>
    <p:extLst>
      <p:ext uri="{BB962C8B-B14F-4D97-AF65-F5344CB8AC3E}">
        <p14:creationId xmlns:p14="http://schemas.microsoft.com/office/powerpoint/2010/main" val="110336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Skeletal Muscle – Gross Anatomy</a:t>
            </a:r>
            <a:br>
              <a:rPr lang="en-US" b="1" dirty="0" smtClean="0"/>
            </a:br>
            <a:r>
              <a:rPr lang="en-US" b="1" dirty="0" smtClean="0"/>
              <a:t>Connective Tissue Wrappings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b="1" dirty="0" err="1" smtClean="0"/>
              <a:t>Perimysium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smtClean="0"/>
              <a:t>middle)</a:t>
            </a:r>
          </a:p>
          <a:p>
            <a:pPr lvl="1"/>
            <a:r>
              <a:rPr lang="en-US" dirty="0" smtClean="0"/>
              <a:t>Surround </a:t>
            </a:r>
            <a:r>
              <a:rPr lang="en-US" dirty="0"/>
              <a:t>the fascicles</a:t>
            </a:r>
          </a:p>
          <a:p>
            <a:pPr lvl="1"/>
            <a:r>
              <a:rPr lang="en-US" dirty="0"/>
              <a:t>Fascicles – bundles of muscle fibers</a:t>
            </a:r>
          </a:p>
        </p:txBody>
      </p:sp>
      <p:pic>
        <p:nvPicPr>
          <p:cNvPr id="7" name="Content Placeholder 6" descr="09-02aConTSheaths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2111338"/>
            <a:ext cx="4743012" cy="4114800"/>
          </a:xfrm>
        </p:spPr>
      </p:pic>
    </p:spTree>
    <p:extLst>
      <p:ext uri="{BB962C8B-B14F-4D97-AF65-F5344CB8AC3E}">
        <p14:creationId xmlns:p14="http://schemas.microsoft.com/office/powerpoint/2010/main" val="31537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Skeletal Muscle – Gross Anatomy</a:t>
            </a:r>
            <a:br>
              <a:rPr lang="en-US" b="1" dirty="0" smtClean="0"/>
            </a:br>
            <a:r>
              <a:rPr lang="en-US" b="1" dirty="0" smtClean="0"/>
              <a:t>Connective Tissue Wrappings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Endomysium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/>
              <a:t>(“within the muscle</a:t>
            </a:r>
            <a:r>
              <a:rPr lang="en-US" b="1" dirty="0" smtClean="0"/>
              <a:t>”)</a:t>
            </a:r>
          </a:p>
          <a:p>
            <a:pPr lvl="1"/>
            <a:r>
              <a:rPr lang="en-US" dirty="0" smtClean="0"/>
              <a:t>Surrounds </a:t>
            </a:r>
            <a:r>
              <a:rPr lang="en-US" dirty="0"/>
              <a:t>individual muscle fibers</a:t>
            </a:r>
          </a:p>
          <a:p>
            <a:endParaRPr lang="en-US" dirty="0"/>
          </a:p>
        </p:txBody>
      </p:sp>
      <p:pic>
        <p:nvPicPr>
          <p:cNvPr id="7" name="Content Placeholder 6" descr="09-02aConTSheaths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2111338"/>
            <a:ext cx="4743012" cy="4114800"/>
          </a:xfrm>
        </p:spPr>
      </p:pic>
    </p:spTree>
    <p:extLst>
      <p:ext uri="{BB962C8B-B14F-4D97-AF65-F5344CB8AC3E}">
        <p14:creationId xmlns:p14="http://schemas.microsoft.com/office/powerpoint/2010/main" val="1384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Skeletal Muscle – Gross Anatomy</a:t>
            </a:r>
            <a:br>
              <a:rPr lang="en-US" b="1" dirty="0" smtClean="0"/>
            </a:br>
            <a:r>
              <a:rPr lang="en-US" b="1" dirty="0" smtClean="0"/>
              <a:t>Tendons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Attach muscle to </a:t>
            </a:r>
            <a:r>
              <a:rPr lang="en-US" dirty="0" smtClean="0"/>
              <a:t>bones</a:t>
            </a:r>
          </a:p>
          <a:p>
            <a:pPr lvl="1"/>
            <a:r>
              <a:rPr lang="en-US" dirty="0" smtClean="0"/>
              <a:t>Collagen fibers from all the coverings </a:t>
            </a:r>
            <a:r>
              <a:rPr lang="en-US" dirty="0"/>
              <a:t>are interwoven with the </a:t>
            </a:r>
            <a:r>
              <a:rPr lang="en-US" dirty="0" err="1"/>
              <a:t>periosteum</a:t>
            </a:r>
            <a:r>
              <a:rPr lang="en-US" dirty="0"/>
              <a:t> and extend into the bone matrix, providing a firm </a:t>
            </a:r>
            <a:r>
              <a:rPr lang="en-US" dirty="0" smtClean="0"/>
              <a:t>attachment</a:t>
            </a:r>
          </a:p>
          <a:p>
            <a:pPr lvl="1"/>
            <a:r>
              <a:rPr lang="en-US" dirty="0" smtClean="0"/>
              <a:t>Any contraction </a:t>
            </a:r>
            <a:r>
              <a:rPr lang="en-US" dirty="0"/>
              <a:t>of the muscle will pull on its tendon thereby exerting a pull on the bone</a:t>
            </a:r>
          </a:p>
        </p:txBody>
      </p:sp>
      <p:pic>
        <p:nvPicPr>
          <p:cNvPr id="5" name="Content Placeholder 4" descr="09-02aConTSheaths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2111338"/>
            <a:ext cx="4743012" cy="4114800"/>
          </a:xfrm>
        </p:spPr>
      </p:pic>
    </p:spTree>
    <p:extLst>
      <p:ext uri="{BB962C8B-B14F-4D97-AF65-F5344CB8AC3E}">
        <p14:creationId xmlns:p14="http://schemas.microsoft.com/office/powerpoint/2010/main" val="213974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353</Words>
  <Application>Microsoft Office PowerPoint</Application>
  <PresentationFormat>On-screen Show (4:3)</PresentationFormat>
  <Paragraphs>71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Chapter 9 Muscles and Muscle Tissue</vt:lpstr>
      <vt:lpstr>Types of Muscle Tissue</vt:lpstr>
      <vt:lpstr>Types of Muscle Tissue</vt:lpstr>
      <vt:lpstr>Types of Muscle Tissue</vt:lpstr>
      <vt:lpstr>Functions of Skeletal Muscles</vt:lpstr>
      <vt:lpstr>Skeletal Muscle – Gross Anatomy Connective Tissue Wrappings</vt:lpstr>
      <vt:lpstr>Skeletal Muscle – Gross Anatomy Connective Tissue Wrappings</vt:lpstr>
      <vt:lpstr>Skeletal Muscle – Gross Anatomy Connective Tissue Wrappings</vt:lpstr>
      <vt:lpstr>Skeletal Muscle – Gross Anatomy Tendons</vt:lpstr>
      <vt:lpstr>Skeletal Muscle – Gross Anatomy Nerves</vt:lpstr>
      <vt:lpstr>Skeletal Muscle – Gross Anatomy Blood Supply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Muscles and Muscle Tissue</dc:title>
  <dc:creator>LWHS</dc:creator>
  <cp:lastModifiedBy>LWHS</cp:lastModifiedBy>
  <cp:revision>1</cp:revision>
  <dcterms:created xsi:type="dcterms:W3CDTF">2013-10-21T12:45:11Z</dcterms:created>
  <dcterms:modified xsi:type="dcterms:W3CDTF">2013-10-21T12:53:00Z</dcterms:modified>
</cp:coreProperties>
</file>