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2" autoAdjust="0"/>
    <p:restoredTop sz="94660"/>
  </p:normalViewPr>
  <p:slideViewPr>
    <p:cSldViewPr>
      <p:cViewPr varScale="1">
        <p:scale>
          <a:sx n="69" d="100"/>
          <a:sy n="69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42804-EF99-4175-8E45-D1AFCF7C9F51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5CF68-EC59-4E0C-A91E-7626B1C5E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3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9F734A-6968-497E-8A42-ED86B031C99D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2E37E5-0A49-4D96-B6F8-4AF3BC8A8DC3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A4E634A-BF44-455E-937A-72FE6A9A4E9B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13024E-1DE5-43CA-810F-0C796F284FFE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26BCE07-7C01-479E-8A7A-431889CCFB13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718C0CD-B06B-4080-9ABD-021F57272B47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CBE0BFB-DFC6-445D-BB8B-41E6C4E5A1F7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5D9131-DA20-4296-913F-41EC898F59FE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72FE352-108B-4D24-AD2F-35EBA8E26B27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1165209-5B43-4730-A4CA-77866E797FB1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3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17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15B83-0AB0-4302-B82A-F20CC78FC3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304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3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4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4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8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0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763C-1BE5-40F4-820F-696BB6550690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E904-617D-479F-8735-07186C254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8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69.57.154.100/netfu/tmp10020/coollogo_com_243331464.gif" TargetMode="External"/><Relationship Id="rId5" Type="http://schemas.openxmlformats.org/officeDocument/2006/relationships/image" Target="../media/image2.gif"/><Relationship Id="rId4" Type="http://schemas.openxmlformats.org/officeDocument/2006/relationships/hyperlink" Target="http://69.57.154.100/netfu/tmp10020/coollogo_com_243331454.gi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KauaiNelson005.jpg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Image by FlamingText.com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7" y="914400"/>
            <a:ext cx="58864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Image by FlamingText.com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057400"/>
            <a:ext cx="33242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838200" y="3581400"/>
            <a:ext cx="7499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Cooper Black" panose="0208090404030B020404" pitchFamily="18" charset="0"/>
              </a:rPr>
              <a:t>Cartilaginous &amp; Fibrous</a:t>
            </a:r>
            <a:endParaRPr lang="en-US" sz="54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272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7" descr="H:\LWCScience\swertelka\Symphyses Joi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0"/>
            <a:ext cx="6159500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6"/>
          <p:cNvSpPr>
            <a:spLocks noChangeArrowheads="1"/>
          </p:cNvSpPr>
          <p:nvPr>
            <p:ph type="body" sz="half" idx="1"/>
          </p:nvPr>
        </p:nvSpPr>
        <p:spPr>
          <a:xfrm>
            <a:off x="0" y="1295400"/>
            <a:ext cx="9144000" cy="2667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Symphyses (sim-fih-sez)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“Growing together”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Articular surfaces of the bone is fused to intervening pad/plate of fibrocartilage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latin typeface="Comic Sans MS" pitchFamily="66" charset="0"/>
              </a:rPr>
              <a:t>Intervertebral joints</a:t>
            </a:r>
            <a:endParaRPr lang="en-US" altLang="en-US" sz="3200" smtClean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04800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Cartilaginous Joints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748960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286000"/>
            <a:ext cx="8382000" cy="2209800"/>
          </a:xfrm>
        </p:spPr>
        <p:txBody>
          <a:bodyPr/>
          <a:lstStyle/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Also called articulation</a:t>
            </a:r>
          </a:p>
          <a:p>
            <a:pPr algn="ctr" eaLnBrk="1" hangingPunct="1">
              <a:buFontTx/>
              <a:buNone/>
            </a:pPr>
            <a:endParaRPr lang="en-US" altLang="en-US" sz="3600" smtClean="0">
              <a:latin typeface="Comic Sans MS" pitchFamily="66" charset="0"/>
            </a:endParaRPr>
          </a:p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Place where two or more bones meet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304800"/>
            <a:ext cx="45720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Joints</a:t>
            </a:r>
            <a:endParaRPr lang="en-US" sz="8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609034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http://farm4.static.flickr.com/3118/2584932354_40d2c6988a.jp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2590800"/>
            <a:ext cx="6727825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mic Sans MS" pitchFamily="66" charset="0"/>
              </a:rPr>
              <a:t>Structural 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Looks at how and what binds bones together. 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Looks at if a joint cavity is present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What we will focus on</a:t>
            </a:r>
          </a:p>
          <a:p>
            <a:pPr eaLnBrk="1" hangingPunct="1">
              <a:defRPr/>
            </a:pPr>
            <a:r>
              <a:rPr lang="en-US" dirty="0" smtClean="0">
                <a:latin typeface="Comic Sans MS" pitchFamily="66" charset="0"/>
              </a:rPr>
              <a:t>Functional</a:t>
            </a:r>
          </a:p>
          <a:p>
            <a:pPr lvl="1" eaLnBrk="1" hangingPunct="1">
              <a:defRPr/>
            </a:pPr>
            <a:r>
              <a:rPr lang="en-US" dirty="0" smtClean="0">
                <a:latin typeface="Comic Sans MS" pitchFamily="66" charset="0"/>
              </a:rPr>
              <a:t>Looks at the amount of movement allowed.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Classification of Joints</a:t>
            </a:r>
            <a:endParaRPr lang="en-US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5573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392 0.41031 C 0.59254 0.36246 0.59115 0.31507 0.57552 0.28247 C 0.5599 0.24988 0.52986 0.22908 0.5 0.21451 C 0.47014 0.19995 0.47101 0.20319 0.39583 0.19556 C 0.32066 0.18793 0.16892 0.1729 0.04896 0.16851 C -0.07101 0.16412 -0.28837 0.13499 -0.32448 0.16851 C -0.36059 0.20203 -0.2684 0.33495 -0.16736 0.36939 C -0.06649 0.40383 0.1684 0.40568 0.2816 0.37494 C 0.39462 0.34419 0.46267 0.26583 0.51024 0.18469 C 0.55781 0.10356 0.5717 -0.03213 0.56736 -0.11142 C 0.56302 -0.19071 0.54861 -0.25243 0.48368 -0.2908 C 0.41875 -0.32918 0.27188 -0.33519 0.17761 -0.34235 C 0.08333 -0.34952 -0.02639 -0.35322 -0.0816 -0.33426 C -0.1368 -0.31531 -0.1559 -0.28988 -0.15312 -0.22839 C -0.15035 -0.1669 -0.0908 -0.00278 -0.06528 0.03536 C -0.03976 0.07351 -0.01996 0.03675 -3.33333E-6 3.51364E-6 " pathEditMode="relative" ptsTypes="aaaaaaaaaaaaaaaA">
                                      <p:cBhvr>
                                        <p:cTn id="6" dur="2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81200"/>
            <a:ext cx="4724400" cy="1219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Fibrous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Connected by fibers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676400" y="4495800"/>
            <a:ext cx="63246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Synovial</a:t>
            </a:r>
            <a:endParaRPr lang="en-US" altLang="en-US" sz="2800">
              <a:latin typeface="Comic Sans MS" pitchFamily="66" charset="0"/>
            </a:endParaRP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Complex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We are most familiar with these!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Lots of movement!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3886200" y="3505200"/>
            <a:ext cx="48006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Cartilaginous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Connected by cartilage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04800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Structural Joints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666773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81200"/>
            <a:ext cx="7620000" cy="3657600"/>
          </a:xfrm>
        </p:spPr>
        <p:txBody>
          <a:bodyPr/>
          <a:lstStyle/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Bones joined by fibrous tissue</a:t>
            </a:r>
          </a:p>
          <a:p>
            <a:pPr algn="ctr" eaLnBrk="1" hangingPunct="1">
              <a:buFontTx/>
              <a:buNone/>
            </a:pPr>
            <a:endParaRPr lang="en-US" altLang="en-US" sz="3600" smtClean="0">
              <a:latin typeface="Comic Sans MS" pitchFamily="66" charset="0"/>
            </a:endParaRPr>
          </a:p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No joint cavity</a:t>
            </a:r>
          </a:p>
          <a:p>
            <a:pPr algn="ctr" eaLnBrk="1" hangingPunct="1">
              <a:buFontTx/>
              <a:buNone/>
            </a:pPr>
            <a:endParaRPr lang="en-US" altLang="en-US" sz="3600" smtClean="0">
              <a:latin typeface="Comic Sans MS" pitchFamily="66" charset="0"/>
            </a:endParaRPr>
          </a:p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Most permit no movement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04800"/>
            <a:ext cx="91440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Fibrous Joints</a:t>
            </a:r>
            <a:endParaRPr lang="en-US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75313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3962400"/>
            <a:ext cx="5486400" cy="2362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mic Sans MS" pitchFamily="66" charset="0"/>
              </a:rPr>
              <a:t>Gomphoses (gom-fo-sis)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Peg in socket</a:t>
            </a:r>
          </a:p>
          <a:p>
            <a:pPr lvl="1" eaLnBrk="1" hangingPunct="1"/>
            <a:r>
              <a:rPr lang="en-US" altLang="en-US" smtClean="0">
                <a:latin typeface="Comic Sans MS" pitchFamily="66" charset="0"/>
              </a:rPr>
              <a:t>Teeth</a:t>
            </a:r>
          </a:p>
        </p:txBody>
      </p:sp>
      <p:pic>
        <p:nvPicPr>
          <p:cNvPr id="7172" name="Picture 6" descr="H:\LWCScience\swertelka\Suture Joint.gi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5200" y="1295400"/>
            <a:ext cx="3124200" cy="2025650"/>
          </a:xfrm>
          <a:noFill/>
        </p:spPr>
      </p:pic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5486400" y="2286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457200" y="1524000"/>
            <a:ext cx="3276600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Sutures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“seams”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Skull bones</a:t>
            </a:r>
          </a:p>
        </p:txBody>
      </p:sp>
      <p:pic>
        <p:nvPicPr>
          <p:cNvPr id="7177" name="Picture 12" descr="H:\LWCScience\swertelka\Gomphoses Joi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05200"/>
            <a:ext cx="12525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30480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Fibrous Joints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4685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0480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Fibrous Joints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57200" y="1371600"/>
            <a:ext cx="81534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Syndesmoses (sin-des-mo-sez)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Bones connected by a cord or sheet of fibrous tissue (interosseous membrane)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Radius and ulna</a:t>
            </a:r>
            <a:endParaRPr lang="en-US" altLang="en-US" sz="3200">
              <a:latin typeface="Comic Sans MS" pitchFamily="66" charset="0"/>
            </a:endParaRPr>
          </a:p>
        </p:txBody>
      </p:sp>
      <p:pic>
        <p:nvPicPr>
          <p:cNvPr id="7" name="Picture 7" descr="H:\LWCScience\swertelka\Syndesmoses Joi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48000"/>
            <a:ext cx="48133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27985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09800"/>
            <a:ext cx="8382000" cy="3048000"/>
          </a:xfrm>
        </p:spPr>
        <p:txBody>
          <a:bodyPr/>
          <a:lstStyle/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Bones are joined by cartilage – usually hyaline</a:t>
            </a:r>
          </a:p>
          <a:p>
            <a:pPr algn="ctr" eaLnBrk="1" hangingPunct="1">
              <a:buFontTx/>
              <a:buNone/>
            </a:pPr>
            <a:endParaRPr lang="en-US" altLang="en-US" sz="3600" smtClean="0">
              <a:latin typeface="Comic Sans MS" pitchFamily="66" charset="0"/>
            </a:endParaRPr>
          </a:p>
          <a:p>
            <a:pPr algn="ctr" eaLnBrk="1" hangingPunct="1"/>
            <a:r>
              <a:rPr lang="en-US" altLang="en-US" sz="3600" smtClean="0">
                <a:latin typeface="Comic Sans MS" pitchFamily="66" charset="0"/>
              </a:rPr>
              <a:t>No joint cavity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3400"/>
            <a:ext cx="91440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Cartilaginous Joints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02740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7" descr="H:\LWCScience\swertelka\Synchondroses Joint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95538"/>
            <a:ext cx="4572000" cy="423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9" descr="H:\LWCScience\swertelka\Synchondroses Join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0"/>
            <a:ext cx="32004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11"/>
          <p:cNvSpPr>
            <a:spLocks noChangeArrowheads="1"/>
          </p:cNvSpPr>
          <p:nvPr/>
        </p:nvSpPr>
        <p:spPr bwMode="auto">
          <a:xfrm>
            <a:off x="685800" y="1219200"/>
            <a:ext cx="7772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latin typeface="Comic Sans MS" pitchFamily="66" charset="0"/>
              </a:rPr>
              <a:t>Synchondroses (sin-kon-dro-sis)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“junction of cartilage”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Provide sites for bone growth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Comic Sans MS" pitchFamily="66" charset="0"/>
              </a:rPr>
              <a:t>Epiphyseal plates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04800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Types of Cartilaginous Joints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98286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200</Words>
  <Application>Microsoft Office PowerPoint</Application>
  <PresentationFormat>On-screen Show (4:3)</PresentationFormat>
  <Paragraphs>62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Taylor</dc:creator>
  <cp:lastModifiedBy>Samantha Taylor</cp:lastModifiedBy>
  <cp:revision>1</cp:revision>
  <dcterms:created xsi:type="dcterms:W3CDTF">2013-10-18T14:42:25Z</dcterms:created>
  <dcterms:modified xsi:type="dcterms:W3CDTF">2013-10-18T14:49:12Z</dcterms:modified>
</cp:coreProperties>
</file>