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67" r:id="rId3"/>
    <p:sldId id="268" r:id="rId4"/>
    <p:sldId id="269" r:id="rId5"/>
    <p:sldId id="270" r:id="rId6"/>
    <p:sldId id="271" r:id="rId7"/>
    <p:sldId id="272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25F62-3F6C-4C6B-AE4F-8A051490C198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63D88-F8A9-4903-BC5D-869CF7610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19F734A-6968-497E-8A42-ED86B031C99D}" type="slidenum">
              <a:rPr lang="en-US" altLang="en-US" sz="1200" smtClean="0"/>
              <a:pPr eaLnBrk="1" hangingPunct="1"/>
              <a:t>1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1F4C1ED-F0B3-4F2A-9BDD-EBAFD2711FB1}" type="slidenum">
              <a:rPr lang="en-US" altLang="en-US" sz="1200" smtClean="0"/>
              <a:pPr eaLnBrk="1" hangingPunct="1"/>
              <a:t>10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C3C87DA-375D-407E-9779-753818D5CF64}" type="slidenum">
              <a:rPr lang="en-US" altLang="en-US" sz="1200" smtClean="0"/>
              <a:pPr eaLnBrk="1" hangingPunct="1"/>
              <a:t>11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0692609-8F62-4B04-B356-C30E00D76075}" type="slidenum">
              <a:rPr lang="en-US" altLang="en-US" sz="1200" smtClean="0"/>
              <a:pPr eaLnBrk="1" hangingPunct="1"/>
              <a:t>12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9C5E3F2-186F-4E19-A1DA-D44E625BD217}" type="slidenum">
              <a:rPr lang="en-US" altLang="en-US" sz="1200" smtClean="0"/>
              <a:pPr eaLnBrk="1" hangingPunct="1"/>
              <a:t>13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08B107E-68E2-4924-8A59-121DB0C70998}" type="slidenum">
              <a:rPr lang="en-US" altLang="en-US" sz="1200" smtClean="0"/>
              <a:pPr eaLnBrk="1" hangingPunct="1"/>
              <a:t>14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19CA7EC-5F52-4158-A210-71092F766AAE}" type="slidenum">
              <a:rPr lang="en-US" altLang="en-US" sz="1200" smtClean="0"/>
              <a:pPr eaLnBrk="1" hangingPunct="1"/>
              <a:t>15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0051186-3300-4F96-B084-70F7967769DF}" type="slidenum">
              <a:rPr lang="en-US" altLang="en-US" sz="1200" smtClean="0"/>
              <a:pPr eaLnBrk="1" hangingPunct="1"/>
              <a:t>16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C931EF7-DB65-4D5D-870D-A9770A40A04D}" type="slidenum">
              <a:rPr lang="en-US" altLang="en-US" sz="1200" smtClean="0"/>
              <a:pPr eaLnBrk="1" hangingPunct="1"/>
              <a:t>17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48CC011-D19C-47BB-A02C-7ADA20BD6C51}" type="slidenum">
              <a:rPr lang="en-US" altLang="en-US" sz="1200" smtClean="0"/>
              <a:pPr eaLnBrk="1" hangingPunct="1"/>
              <a:t>18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19563BB-6673-41F5-A08A-C861D7721412}" type="slidenum">
              <a:rPr lang="en-US" altLang="en-US" sz="1200" smtClean="0"/>
              <a:pPr eaLnBrk="1" hangingPunct="1"/>
              <a:t>19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553C72C-5D7D-4795-A972-FFFE31FA07E9}" type="slidenum">
              <a:rPr lang="en-US" altLang="en-US" sz="1200" smtClean="0"/>
              <a:pPr eaLnBrk="1" hangingPunct="1"/>
              <a:t>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384A62E-9E56-4DFF-9E50-B517D9D0F7CE}" type="slidenum">
              <a:rPr lang="en-US" altLang="en-US" sz="1200" smtClean="0"/>
              <a:pPr eaLnBrk="1" hangingPunct="1"/>
              <a:t>20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F42F80D-ADC1-478B-A5F1-FD0CE80281FE}" type="slidenum">
              <a:rPr lang="en-US" altLang="en-US" sz="1200" smtClean="0"/>
              <a:pPr eaLnBrk="1" hangingPunct="1"/>
              <a:t>3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90FDCB3-2BA5-40DD-A6F0-4330FA239A85}" type="slidenum">
              <a:rPr lang="en-US" altLang="en-US" sz="1200" smtClean="0"/>
              <a:pPr eaLnBrk="1" hangingPunct="1"/>
              <a:t>4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1899647-3A1F-45D7-A6B5-753252B470D2}" type="slidenum">
              <a:rPr lang="en-US" altLang="en-US" sz="1200" smtClean="0"/>
              <a:pPr eaLnBrk="1" hangingPunct="1"/>
              <a:t>5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7D14DB2-0DDC-44E1-AFBA-A24267B174AA}" type="slidenum">
              <a:rPr lang="en-US" altLang="en-US" sz="1200" smtClean="0"/>
              <a:pPr eaLnBrk="1" hangingPunct="1"/>
              <a:t>6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89461DD-2316-428B-BF0A-3261F278A68C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9825F8A-B151-4279-AC4B-9B6DCBF1A670}" type="slidenum">
              <a:rPr lang="en-US" altLang="en-US" sz="1200" smtClean="0"/>
              <a:pPr eaLnBrk="1" hangingPunct="1"/>
              <a:t>8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6BF112F-1406-4621-AADF-24F7B1CB5D50}" type="slidenum">
              <a:rPr lang="en-US" altLang="en-US" sz="1200" smtClean="0"/>
              <a:pPr eaLnBrk="1" hangingPunct="1"/>
              <a:t>9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C639-2201-4649-BD95-F40A8A4CDE89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3FCD-AEBB-42C5-8FD6-D9B2253F5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3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C639-2201-4649-BD95-F40A8A4CDE89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3FCD-AEBB-42C5-8FD6-D9B2253F5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68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C639-2201-4649-BD95-F40A8A4CDE89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3FCD-AEBB-42C5-8FD6-D9B2253F5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5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15B83-0AB0-4302-B82A-F20CC78FC3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73047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C639-2201-4649-BD95-F40A8A4CDE89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3FCD-AEBB-42C5-8FD6-D9B2253F5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481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C639-2201-4649-BD95-F40A8A4CDE89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3FCD-AEBB-42C5-8FD6-D9B2253F5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4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C639-2201-4649-BD95-F40A8A4CDE89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3FCD-AEBB-42C5-8FD6-D9B2253F5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33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C639-2201-4649-BD95-F40A8A4CDE89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3FCD-AEBB-42C5-8FD6-D9B2253F5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7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C639-2201-4649-BD95-F40A8A4CDE89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3FCD-AEBB-42C5-8FD6-D9B2253F5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2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C639-2201-4649-BD95-F40A8A4CDE89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3FCD-AEBB-42C5-8FD6-D9B2253F5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C639-2201-4649-BD95-F40A8A4CDE89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3FCD-AEBB-42C5-8FD6-D9B2253F5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64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C639-2201-4649-BD95-F40A8A4CDE89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3FCD-AEBB-42C5-8FD6-D9B2253F5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648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FC639-2201-4649-BD95-F40A8A4CDE89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F3FCD-AEBB-42C5-8FD6-D9B2253F5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13" Type="http://schemas.openxmlformats.org/officeDocument/2006/relationships/image" Target="../media/image9.gif"/><Relationship Id="rId3" Type="http://schemas.openxmlformats.org/officeDocument/2006/relationships/image" Target="../media/image1.jpeg"/><Relationship Id="rId7" Type="http://schemas.openxmlformats.org/officeDocument/2006/relationships/image" Target="../media/image3.gif"/><Relationship Id="rId12" Type="http://schemas.openxmlformats.org/officeDocument/2006/relationships/image" Target="../media/image8.gif"/><Relationship Id="rId17" Type="http://schemas.openxmlformats.org/officeDocument/2006/relationships/image" Target="../media/image13.gi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.gif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69.57.154.100/netfu/tmp10020/coollogo_com_243331464.gif" TargetMode="External"/><Relationship Id="rId11" Type="http://schemas.openxmlformats.org/officeDocument/2006/relationships/image" Target="../media/image7.gif"/><Relationship Id="rId5" Type="http://schemas.openxmlformats.org/officeDocument/2006/relationships/image" Target="../media/image2.gif"/><Relationship Id="rId15" Type="http://schemas.openxmlformats.org/officeDocument/2006/relationships/image" Target="../media/image11.gif"/><Relationship Id="rId10" Type="http://schemas.openxmlformats.org/officeDocument/2006/relationships/image" Target="../media/image6.gif"/><Relationship Id="rId4" Type="http://schemas.openxmlformats.org/officeDocument/2006/relationships/hyperlink" Target="http://69.57.154.100/netfu/tmp10020/coollogo_com_243331454.gif" TargetMode="External"/><Relationship Id="rId9" Type="http://schemas.openxmlformats.org/officeDocument/2006/relationships/image" Target="../media/image5.gif"/><Relationship Id="rId14" Type="http://schemas.openxmlformats.org/officeDocument/2006/relationships/image" Target="../media/image10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video.yahoo.com/watch/5112194/13555671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video.google.com/videoplay?docid=-1013712987391348587&amp;ei=1hM5SuyJOpHiqgL9mKmQDQ&amp;q=gliding+joint&amp;hl=en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video.yahoo.com/watch/5112222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video.yahoo.com/watch/5112194/13555671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sQdEeHLkd50" TargetMode="External"/><Relationship Id="rId4" Type="http://schemas.openxmlformats.org/officeDocument/2006/relationships/hyperlink" Target="http://www.physicalfitnet.com/exercise_video/1_arm_cable_shoulder_adduction_on_tilt_board_forward_to_backward.aspx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sQdEeHLkd50&amp;eurl=http%3A%2F%2Fvideo%2Egoogle%2Ecom%2Fvideosearch%3Fhl%3Den%26q%3DRotation%2520of%2520neck%26um%3D1%26ie%3DUTF%2D8%26sa%3DN%26tab%3Dwv&amp;feature=player_embedded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video.yahoo.com/watch/5122292/13577301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sQdEeHLkd50&amp;eurl=http%3A%2F%2Fvideo%2Egoogle%2Ecom%2Fvideosearch%3Fhl%3Den%26q%3DRotation%2520of%2520neck%26um%3D1%26ie%3DUTF%2D8%26sa%3DN%26tab%3Dwv&amp;feature=player_embedded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DTw2wlUf4Q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feature=endscreen&amp;v=5YcNAPzDxDg&amp;NR=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you.com/topics/diseases-conditions/types-synovial-joints+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video.yahoo.com/watch/5112222" TargetMode="External"/><Relationship Id="rId13" Type="http://schemas.openxmlformats.org/officeDocument/2006/relationships/hyperlink" Target="http://www.youtube.com/watch?v=0Ao33xLRH0g&amp;eurl=http%3A%2F%2Fvideo%2Egoogle%2Ecom%2Fvideosearch%3Fhl%3Den%26q%3DRotation%2520of%2520neck%26um%3D1%26ie%3DUTF%2D8%26sa%3DN%26tab%3Dwv&amp;feature=player_embedded" TargetMode="External"/><Relationship Id="rId3" Type="http://schemas.openxmlformats.org/officeDocument/2006/relationships/hyperlink" Target="http://video.yahoo.com/watch/5112194/13555671" TargetMode="External"/><Relationship Id="rId7" Type="http://schemas.openxmlformats.org/officeDocument/2006/relationships/hyperlink" Target="http://video.google.com/videoplay?docid=-1013712987391348587&amp;ei=1hM5SuyJOpHiqgL9mKmQDQ&amp;q=gliding+joint&amp;hl=en" TargetMode="External"/><Relationship Id="rId12" Type="http://schemas.openxmlformats.org/officeDocument/2006/relationships/hyperlink" Target="http://www.youtube.com/watch?v=j2e-ZLWFyFo&amp;eurl=http%3A%2F%2Fvideo%2Egoogle%2Ecom%2Fvideosearch%3Fhl%3Den%26q%3DRotation%2520of%2520neck%26um%3D1%26ie%3DUTF%2D8%26sa%3DN%26tab%3Dwv&amp;feature=player_embedded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sQdEeHLkd50" TargetMode="External"/><Relationship Id="rId11" Type="http://schemas.openxmlformats.org/officeDocument/2006/relationships/hyperlink" Target="http://video.yahoo.com/watch/5122292/13577301" TargetMode="External"/><Relationship Id="rId5" Type="http://schemas.openxmlformats.org/officeDocument/2006/relationships/hyperlink" Target="http://www.youtube.com/watch?v=pbTRmg0MnIM&amp;eurl=http%3A%2F%2Fvideo%2Egoogle%2Ecom%2Fvideosearch%3Fq%3Dadduction%2Bof%2Barm%26hl%3Den%26emb%3D0%26aq%3Df&amp;feature=player_embedded" TargetMode="External"/><Relationship Id="rId10" Type="http://schemas.openxmlformats.org/officeDocument/2006/relationships/hyperlink" Target="http://video.yahoo.com/watch/5095474" TargetMode="External"/><Relationship Id="rId4" Type="http://schemas.openxmlformats.org/officeDocument/2006/relationships/hyperlink" Target="http://www.physicalfitnet.com/exercise_video/1_arm_cable_shoulder_adduction_on_tilt_board_forward_to_backward.aspx" TargetMode="External"/><Relationship Id="rId9" Type="http://schemas.openxmlformats.org/officeDocument/2006/relationships/hyperlink" Target="http://video.yahoo.com/watch/5111765" TargetMode="External"/><Relationship Id="rId14" Type="http://schemas.openxmlformats.org/officeDocument/2006/relationships/hyperlink" Target="http://www.youtube.com/watch?v=MD4-rmyOBRU&amp;feature=relate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KauaiNelson005.jpg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Image by FlamingText.com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649" y="1446934"/>
            <a:ext cx="588645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Image by FlamingText.com">
            <a:hlinkClick r:id="rId6"/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825" y="2438832"/>
            <a:ext cx="3324225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5" descr="http://www.heathersanimations.com/Construction/_arbeit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7" descr="http://www.heathersanimations.com/ballet/005.gif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28600"/>
            <a:ext cx="9334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9" descr="http://www.heathersanimations.com/ballet/balletman.gif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724400"/>
            <a:ext cx="9525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21" descr="http://www.heathersanimations.com/ballet/ballrina.gif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81400"/>
            <a:ext cx="1952625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23" descr="http://www.heathersanimations.com/ballet/p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495800"/>
            <a:ext cx="1447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25" descr="http://www.heathersanimations.com/football/soccer026.gif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5144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27" descr="http://www.heathersanimations.com/gardening/070.gif"/>
          <p:cNvPicPr>
            <a:picLocks noChangeAspect="1" noChangeArrowheads="1" noCrop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638800"/>
            <a:ext cx="107632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29" descr="http://www.heathersanimations.com/history/cavevent.gif"/>
          <p:cNvPicPr>
            <a:picLocks noChangeAspect="1" noChangeArrowheads="1" noCrop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09600"/>
            <a:ext cx="1709738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31" descr="http://www.heathersanimations.com/men/butthead.gif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590800"/>
            <a:ext cx="1066800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33" descr="http://www.heathersanimations.com/medical/doc.gif"/>
          <p:cNvPicPr>
            <a:picLocks noChangeAspect="1" noChangeArrowheads="1" noCrop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04800"/>
            <a:ext cx="14795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47976" y="3581400"/>
            <a:ext cx="3552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Cooper Black" panose="0208090404030B020404" pitchFamily="18" charset="0"/>
              </a:rPr>
              <a:t>Synovial </a:t>
            </a:r>
            <a:endParaRPr lang="en-US" sz="5400" dirty="0"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272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3810000" cy="4114800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latin typeface="Comic Sans MS" pitchFamily="66" charset="0"/>
              </a:rPr>
              <a:t>A convex or cylindrical projection of one bone fits into a trough-shaped surface on another</a:t>
            </a:r>
          </a:p>
          <a:p>
            <a:pPr eaLnBrk="1" hangingPunct="1"/>
            <a:r>
              <a:rPr lang="en-US" altLang="en-US" sz="2800" smtClean="0">
                <a:latin typeface="Comic Sans MS" pitchFamily="66" charset="0"/>
              </a:rPr>
              <a:t>Fingers, knees, elbow, toes</a:t>
            </a:r>
          </a:p>
        </p:txBody>
      </p:sp>
      <p:pic>
        <p:nvPicPr>
          <p:cNvPr id="18436" name="Picture 4" descr="H:\LWCScience\swertelka\Anatomy Pictures\Hinge Joi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438400"/>
            <a:ext cx="3962400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304800"/>
            <a:ext cx="91440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Synovial Joints - Hinge</a:t>
            </a:r>
            <a:endParaRPr lang="en-US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1010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162800" cy="41148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  <a:hlinkClick r:id="rId3"/>
              </a:rPr>
              <a:t>Flexion</a:t>
            </a:r>
            <a:endParaRPr lang="en-US" altLang="en-US" smtClean="0">
              <a:latin typeface="Comic Sans MS" pitchFamily="66" charset="0"/>
            </a:endParaRPr>
          </a:p>
          <a:p>
            <a:pPr lvl="1" eaLnBrk="1" hangingPunct="1"/>
            <a:r>
              <a:rPr lang="en-US" altLang="en-US" smtClean="0">
                <a:latin typeface="Comic Sans MS" pitchFamily="66" charset="0"/>
              </a:rPr>
              <a:t>Bending movement that decreases the angle of the joint</a:t>
            </a:r>
          </a:p>
          <a:p>
            <a:pPr lvl="1" eaLnBrk="1" hangingPunct="1"/>
            <a:r>
              <a:rPr lang="en-US" altLang="en-US" smtClean="0">
                <a:latin typeface="Comic Sans MS" pitchFamily="66" charset="0"/>
              </a:rPr>
              <a:t>Brings two articulating bones closer together</a:t>
            </a:r>
          </a:p>
          <a:p>
            <a:pPr eaLnBrk="1" hangingPunct="1"/>
            <a:r>
              <a:rPr lang="en-US" altLang="en-US" smtClean="0">
                <a:latin typeface="Comic Sans MS" pitchFamily="66" charset="0"/>
                <a:hlinkClick r:id="rId3"/>
              </a:rPr>
              <a:t>Extension</a:t>
            </a:r>
            <a:endParaRPr lang="en-US" altLang="en-US" smtClean="0">
              <a:latin typeface="Comic Sans MS" pitchFamily="66" charset="0"/>
            </a:endParaRPr>
          </a:p>
          <a:p>
            <a:pPr lvl="1" eaLnBrk="1" hangingPunct="1"/>
            <a:r>
              <a:rPr lang="en-US" altLang="en-US" smtClean="0">
                <a:latin typeface="Comic Sans MS" pitchFamily="66" charset="0"/>
              </a:rPr>
              <a:t>Exact opposite!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04800"/>
            <a:ext cx="9144000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7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Movement Allowed</a:t>
            </a:r>
            <a:endParaRPr lang="en-US" sz="7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932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Rounded or conical end of one bone protrudes into a “sleeve” or ring of bone of another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Axis and Dens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Radius and Ulna</a:t>
            </a:r>
          </a:p>
        </p:txBody>
      </p:sp>
      <p:pic>
        <p:nvPicPr>
          <p:cNvPr id="20484" name="Picture 4" descr="H:\LWCScience\swertelka\Anatomy Pictures\Pivot Joint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438400"/>
            <a:ext cx="4648200" cy="317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304800"/>
            <a:ext cx="9144000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Synovial Joints - Pivot</a:t>
            </a:r>
            <a:endParaRPr lang="en-US" sz="6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1579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953000"/>
          </a:xfrm>
        </p:spPr>
        <p:txBody>
          <a:bodyPr/>
          <a:lstStyle/>
          <a:p>
            <a:pPr eaLnBrk="1" hangingPunct="1"/>
            <a:r>
              <a:rPr lang="en-US" altLang="en-US" sz="3600" b="1" smtClean="0">
                <a:latin typeface="Comic Sans MS" pitchFamily="66" charset="0"/>
                <a:hlinkClick r:id="rId3"/>
              </a:rPr>
              <a:t>Rotation</a:t>
            </a:r>
            <a:endParaRPr lang="en-US" altLang="en-US" sz="3600" b="1" smtClean="0">
              <a:latin typeface="Comic Sans MS" pitchFamily="66" charset="0"/>
            </a:endParaRPr>
          </a:p>
          <a:p>
            <a:pPr lvl="1" eaLnBrk="1" hangingPunct="1"/>
            <a:r>
              <a:rPr lang="en-US" altLang="en-US" sz="3200" smtClean="0">
                <a:latin typeface="Comic Sans MS" pitchFamily="66" charset="0"/>
              </a:rPr>
              <a:t>Turning of bone along it’s own long axis</a:t>
            </a:r>
          </a:p>
          <a:p>
            <a:pPr lvl="1" eaLnBrk="1" hangingPunct="1"/>
            <a:r>
              <a:rPr lang="en-US" altLang="en-US" sz="3200" b="1" smtClean="0">
                <a:latin typeface="Comic Sans MS" pitchFamily="66" charset="0"/>
                <a:hlinkClick r:id="rId4"/>
              </a:rPr>
              <a:t>Supination</a:t>
            </a:r>
            <a:r>
              <a:rPr lang="en-US" altLang="en-US" sz="3200" smtClean="0">
                <a:latin typeface="Comic Sans MS" pitchFamily="66" charset="0"/>
              </a:rPr>
              <a:t> – “turning backward”</a:t>
            </a:r>
          </a:p>
          <a:p>
            <a:pPr lvl="2" eaLnBrk="1" hangingPunct="1"/>
            <a:r>
              <a:rPr lang="en-US" altLang="en-US" sz="2800" smtClean="0">
                <a:latin typeface="Comic Sans MS" pitchFamily="66" charset="0"/>
              </a:rPr>
              <a:t>Bones “back”!!</a:t>
            </a:r>
          </a:p>
          <a:p>
            <a:pPr lvl="2" eaLnBrk="1" hangingPunct="1"/>
            <a:r>
              <a:rPr lang="en-US" altLang="en-US" sz="2800" smtClean="0">
                <a:latin typeface="Comic Sans MS" pitchFamily="66" charset="0"/>
              </a:rPr>
              <a:t>Palms forward and superior</a:t>
            </a:r>
          </a:p>
          <a:p>
            <a:pPr lvl="1" eaLnBrk="1" hangingPunct="1"/>
            <a:r>
              <a:rPr lang="en-US" altLang="en-US" sz="3200" b="1" smtClean="0">
                <a:latin typeface="Comic Sans MS" pitchFamily="66" charset="0"/>
                <a:hlinkClick r:id="rId4"/>
              </a:rPr>
              <a:t>Pronation</a:t>
            </a:r>
            <a:r>
              <a:rPr lang="en-US" altLang="en-US" sz="3200" smtClean="0">
                <a:latin typeface="Comic Sans MS" pitchFamily="66" charset="0"/>
              </a:rPr>
              <a:t> – “turning forward”</a:t>
            </a:r>
          </a:p>
          <a:p>
            <a:pPr lvl="2" eaLnBrk="1" hangingPunct="1"/>
            <a:r>
              <a:rPr lang="en-US" altLang="en-US" sz="2800" smtClean="0">
                <a:latin typeface="Comic Sans MS" pitchFamily="66" charset="0"/>
              </a:rPr>
              <a:t>Bones “forward”</a:t>
            </a:r>
          </a:p>
          <a:p>
            <a:pPr lvl="2" eaLnBrk="1" hangingPunct="1"/>
            <a:r>
              <a:rPr lang="en-US" altLang="en-US" sz="2800" smtClean="0">
                <a:latin typeface="Comic Sans MS" pitchFamily="66" charset="0"/>
              </a:rPr>
              <a:t>Palms backwards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04800"/>
            <a:ext cx="9144000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7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Movement Allowed</a:t>
            </a:r>
            <a:endParaRPr lang="en-US" sz="7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0349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886200" cy="41148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</a:rPr>
              <a:t>Both articular surfaces are oval</a:t>
            </a:r>
          </a:p>
          <a:p>
            <a:pPr eaLnBrk="1" hangingPunct="1"/>
            <a:r>
              <a:rPr lang="en-US" altLang="en-US" smtClean="0">
                <a:latin typeface="Comic Sans MS" pitchFamily="66" charset="0"/>
              </a:rPr>
              <a:t>Very similar to hinge but allows more movement</a:t>
            </a:r>
          </a:p>
          <a:p>
            <a:pPr eaLnBrk="1" hangingPunct="1"/>
            <a:r>
              <a:rPr lang="en-US" altLang="en-US" smtClean="0">
                <a:latin typeface="Comic Sans MS" pitchFamily="66" charset="0"/>
              </a:rPr>
              <a:t>Wrist and knuckles</a:t>
            </a:r>
          </a:p>
        </p:txBody>
      </p:sp>
      <p:pic>
        <p:nvPicPr>
          <p:cNvPr id="22532" name="Picture 5" descr="H:\LWCScience\swertelka\Anatomy Pictures\Condyloid Joi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86000"/>
            <a:ext cx="411480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304800"/>
            <a:ext cx="9144000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Synovial Joints - Condyloid</a:t>
            </a:r>
            <a:endParaRPr lang="en-US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3569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  <a:hlinkClick r:id="rId3"/>
              </a:rPr>
              <a:t>Flexion &amp; extension</a:t>
            </a:r>
            <a:endParaRPr lang="en-US" altLang="en-US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  <a:hlinkClick r:id="rId4"/>
              </a:rPr>
              <a:t>Abduction</a:t>
            </a:r>
            <a:r>
              <a:rPr lang="en-US" altLang="en-US" smtClean="0">
                <a:latin typeface="Comic Sans MS" pitchFamily="66" charset="0"/>
              </a:rPr>
              <a:t> – “Moving away”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Movement of limb </a:t>
            </a:r>
            <a:r>
              <a:rPr lang="en-US" altLang="en-US" b="1" u="sng" smtClean="0">
                <a:latin typeface="Comic Sans MS" pitchFamily="66" charset="0"/>
              </a:rPr>
              <a:t>away</a:t>
            </a:r>
            <a:r>
              <a:rPr lang="en-US" altLang="en-US" smtClean="0">
                <a:latin typeface="Comic Sans MS" pitchFamily="66" charset="0"/>
              </a:rPr>
              <a:t> from the midline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  <a:hlinkClick r:id="rId4"/>
              </a:rPr>
              <a:t>Adduction</a:t>
            </a:r>
            <a:r>
              <a:rPr lang="en-US" altLang="en-US" smtClean="0">
                <a:latin typeface="Comic Sans MS" pitchFamily="66" charset="0"/>
              </a:rPr>
              <a:t> – “Moving towards”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Movement of limb </a:t>
            </a:r>
            <a:r>
              <a:rPr lang="en-US" altLang="en-US" b="1" u="sng" smtClean="0">
                <a:latin typeface="Comic Sans MS" pitchFamily="66" charset="0"/>
              </a:rPr>
              <a:t>towards</a:t>
            </a:r>
            <a:r>
              <a:rPr lang="en-US" altLang="en-US" smtClean="0">
                <a:latin typeface="Comic Sans MS" pitchFamily="66" charset="0"/>
              </a:rPr>
              <a:t> the midline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  <a:hlinkClick r:id="rId5"/>
              </a:rPr>
              <a:t>Circumduction</a:t>
            </a:r>
            <a:r>
              <a:rPr lang="en-US" altLang="en-US" smtClean="0">
                <a:latin typeface="Comic Sans MS" pitchFamily="66" charset="0"/>
              </a:rPr>
              <a:t> – “To draw a circle”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Distal end moves (circle) while proximal end is pretty much stationary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81000"/>
            <a:ext cx="9144000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7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Movement Allowed</a:t>
            </a:r>
            <a:endParaRPr lang="en-US" sz="7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1516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276600" cy="41148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</a:rPr>
              <a:t>The articular surface is shaped like a saddle</a:t>
            </a:r>
          </a:p>
          <a:p>
            <a:pPr eaLnBrk="1" hangingPunct="1"/>
            <a:r>
              <a:rPr lang="en-US" altLang="en-US" smtClean="0">
                <a:latin typeface="Comic Sans MS" pitchFamily="66" charset="0"/>
              </a:rPr>
              <a:t>Thumb (carpo-metacarpal joint)</a:t>
            </a:r>
          </a:p>
        </p:txBody>
      </p:sp>
      <p:pic>
        <p:nvPicPr>
          <p:cNvPr id="24580" name="Picture 4" descr="H:\LWCScience\swertelka\Anatomy Pictures\Saddle Joi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286000"/>
            <a:ext cx="4800600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304800"/>
            <a:ext cx="91440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Synovial Joints - Saddle</a:t>
            </a:r>
            <a:endParaRPr lang="en-US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3647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  <a:hlinkClick r:id="rId3"/>
              </a:rPr>
              <a:t>Circumduction</a:t>
            </a:r>
            <a:endParaRPr lang="en-US" altLang="en-US" smtClean="0">
              <a:latin typeface="Comic Sans MS" pitchFamily="66" charset="0"/>
            </a:endParaRPr>
          </a:p>
          <a:p>
            <a:pPr eaLnBrk="1" hangingPunct="1"/>
            <a:r>
              <a:rPr lang="en-US" altLang="en-US" smtClean="0">
                <a:latin typeface="Comic Sans MS" pitchFamily="66" charset="0"/>
                <a:hlinkClick r:id="rId4"/>
              </a:rPr>
              <a:t>Opposition </a:t>
            </a:r>
            <a:endParaRPr lang="en-US" altLang="en-US" smtClean="0">
              <a:latin typeface="Comic Sans MS" pitchFamily="66" charset="0"/>
            </a:endParaRPr>
          </a:p>
          <a:p>
            <a:pPr lvl="1" eaLnBrk="1" hangingPunct="1"/>
            <a:r>
              <a:rPr lang="en-US" altLang="en-US" smtClean="0">
                <a:latin typeface="Comic Sans MS" pitchFamily="66" charset="0"/>
              </a:rPr>
              <a:t>Movement of thumb towards the palm</a:t>
            </a:r>
          </a:p>
          <a:p>
            <a:pPr lvl="1" eaLnBrk="1" hangingPunct="1"/>
            <a:r>
              <a:rPr lang="en-US" altLang="en-US" smtClean="0">
                <a:latin typeface="Comic Sans MS" pitchFamily="66" charset="0"/>
              </a:rPr>
              <a:t>This is why you can pick stuff up! </a:t>
            </a:r>
            <a:r>
              <a:rPr lang="en-US" altLang="en-US" smtClean="0">
                <a:latin typeface="Comic Sans MS" pitchFamily="66" charset="0"/>
                <a:sym typeface="Wingdings" pitchFamily="2" charset="2"/>
              </a:rPr>
              <a:t></a:t>
            </a:r>
            <a:endParaRPr lang="en-US" altLang="en-US" smtClean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04800"/>
            <a:ext cx="914400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Movement Allowed</a:t>
            </a:r>
            <a:endParaRPr lang="en-U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8944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4495800" cy="41148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</a:rPr>
              <a:t>Head of one bone (ball) fits into the socket of another</a:t>
            </a:r>
          </a:p>
          <a:p>
            <a:pPr eaLnBrk="1" hangingPunct="1"/>
            <a:r>
              <a:rPr lang="en-US" altLang="en-US" smtClean="0">
                <a:latin typeface="Comic Sans MS" pitchFamily="66" charset="0"/>
              </a:rPr>
              <a:t>The most freely moving</a:t>
            </a:r>
          </a:p>
          <a:p>
            <a:pPr eaLnBrk="1" hangingPunct="1"/>
            <a:r>
              <a:rPr lang="en-US" altLang="en-US" smtClean="0">
                <a:latin typeface="Comic Sans MS" pitchFamily="66" charset="0"/>
              </a:rPr>
              <a:t>Hip and Shoulder</a:t>
            </a:r>
          </a:p>
        </p:txBody>
      </p:sp>
      <p:pic>
        <p:nvPicPr>
          <p:cNvPr id="26628" name="Picture 4" descr="H:\LWCScience\swertelka\Anatomy Pictures\Ball and Socket Joi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209800"/>
            <a:ext cx="3886200" cy="325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304800"/>
            <a:ext cx="9144000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Synovial Joints – </a:t>
            </a:r>
          </a:p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Ball and Socket</a:t>
            </a:r>
            <a:endParaRPr lang="en-US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1997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620000" cy="41148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</a:rPr>
              <a:t>All combinations of angular movement</a:t>
            </a:r>
          </a:p>
          <a:p>
            <a:pPr eaLnBrk="1" hangingPunct="1"/>
            <a:r>
              <a:rPr lang="en-US" altLang="en-US" smtClean="0">
                <a:latin typeface="Comic Sans MS" pitchFamily="66" charset="0"/>
              </a:rPr>
              <a:t>Rotational movement including </a:t>
            </a:r>
            <a:r>
              <a:rPr lang="en-US" altLang="en-US" smtClean="0">
                <a:latin typeface="Comic Sans MS" pitchFamily="66" charset="0"/>
                <a:hlinkClick r:id="rId3"/>
              </a:rPr>
              <a:t>circumduction</a:t>
            </a:r>
            <a:endParaRPr lang="en-US" altLang="en-US" smtClean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04800"/>
            <a:ext cx="914400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Movement Allowed</a:t>
            </a:r>
            <a:endParaRPr lang="en-U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637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8" descr="08-03SynovJoint_U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" r="68686" b="5339"/>
          <a:stretch>
            <a:fillRect/>
          </a:stretch>
        </p:blipFill>
        <p:spPr bwMode="auto">
          <a:xfrm>
            <a:off x="5715000" y="1295400"/>
            <a:ext cx="2895600" cy="528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200400"/>
            <a:ext cx="4648200" cy="36576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</a:rPr>
              <a:t>Articular Cartilage (hyaline)</a:t>
            </a:r>
          </a:p>
          <a:p>
            <a:pPr lvl="1" eaLnBrk="1" hangingPunct="1"/>
            <a:r>
              <a:rPr lang="en-US" altLang="en-US" sz="2400" smtClean="0">
                <a:latin typeface="Comic Sans MS" pitchFamily="66" charset="0"/>
              </a:rPr>
              <a:t>Covers bone surfaces, makes slick and smooth</a:t>
            </a:r>
          </a:p>
          <a:p>
            <a:pPr lvl="1" eaLnBrk="1" hangingPunct="1"/>
            <a:r>
              <a:rPr lang="en-US" altLang="en-US" sz="2400" smtClean="0">
                <a:latin typeface="Comic Sans MS" pitchFamily="66" charset="0"/>
              </a:rPr>
              <a:t>Protects bones from being crushed – matrix has more water</a:t>
            </a:r>
          </a:p>
          <a:p>
            <a:pPr lvl="1" eaLnBrk="1" hangingPunct="1"/>
            <a:r>
              <a:rPr lang="en-US" altLang="en-US" sz="2400" smtClean="0">
                <a:latin typeface="Comic Sans MS" pitchFamily="66" charset="0"/>
              </a:rPr>
              <a:t>No perichondrium</a:t>
            </a:r>
          </a:p>
          <a:p>
            <a:pPr lvl="1" eaLnBrk="1" hangingPunct="1"/>
            <a:endParaRPr lang="en-US" altLang="en-US" sz="2400" smtClean="0">
              <a:latin typeface="Comic Sans MS" pitchFamily="66" charset="0"/>
            </a:endParaRP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0" y="1447800"/>
            <a:ext cx="4114800" cy="183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>
                <a:latin typeface="Comic Sans MS" pitchFamily="66" charset="0"/>
              </a:rPr>
              <a:t>Joint (synovial) cavity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Comic Sans MS" pitchFamily="66" charset="0"/>
              </a:rPr>
              <a:t>Not an actual space – “potential space</a:t>
            </a:r>
            <a:r>
              <a:rPr lang="en-US" altLang="en-US">
                <a:latin typeface="Comic Sans MS" pitchFamily="66" charset="0"/>
              </a:rPr>
              <a:t>”</a:t>
            </a:r>
          </a:p>
        </p:txBody>
      </p:sp>
      <p:sp>
        <p:nvSpPr>
          <p:cNvPr id="11270" name="Line 10"/>
          <p:cNvSpPr>
            <a:spLocks noChangeShapeType="1"/>
          </p:cNvSpPr>
          <p:nvPr/>
        </p:nvSpPr>
        <p:spPr bwMode="auto">
          <a:xfrm>
            <a:off x="3657600" y="2209800"/>
            <a:ext cx="2438400" cy="1981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Line 11"/>
          <p:cNvSpPr>
            <a:spLocks noChangeShapeType="1"/>
          </p:cNvSpPr>
          <p:nvPr/>
        </p:nvSpPr>
        <p:spPr bwMode="auto">
          <a:xfrm>
            <a:off x="4114800" y="4495800"/>
            <a:ext cx="2133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914400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Synovial Joints</a:t>
            </a:r>
            <a:endParaRPr lang="en-U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216570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  <p:bldP spid="1127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hlinkClick r:id="rId3"/>
              </a:rPr>
              <a:t>http://www.youtube.com/watch?v=LDTw2wlUf4Q</a:t>
            </a:r>
            <a:endParaRPr lang="en-US" altLang="en-US" smtClean="0"/>
          </a:p>
          <a:p>
            <a:r>
              <a:rPr lang="en-US" altLang="en-US" smtClean="0">
                <a:hlinkClick r:id="rId4"/>
              </a:rPr>
              <a:t>http://www.youtube.com/watch?feature=endscreen&amp;v=5YcNAPzDxDg&amp;NR=1</a:t>
            </a:r>
            <a:endParaRPr lang="en-US" altLang="en-US" smtClean="0"/>
          </a:p>
          <a:p>
            <a:r>
              <a:rPr lang="en-US" altLang="en-US" smtClean="0"/>
              <a:t>http://www.youtube.com/watch?feature=fvwp&amp;NR=1&amp;v=rUNK0uQBvc8</a:t>
            </a:r>
          </a:p>
        </p:txBody>
      </p:sp>
    </p:spTree>
    <p:extLst>
      <p:ext uri="{BB962C8B-B14F-4D97-AF65-F5344CB8AC3E}">
        <p14:creationId xmlns:p14="http://schemas.microsoft.com/office/powerpoint/2010/main" val="4123996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4"/>
          <p:cNvSpPr>
            <a:spLocks noChangeArrowheads="1"/>
          </p:cNvSpPr>
          <p:nvPr>
            <p:ph type="body" idx="1"/>
          </p:nvPr>
        </p:nvSpPr>
        <p:spPr>
          <a:xfrm>
            <a:off x="304800" y="1524000"/>
            <a:ext cx="5410200" cy="45720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smtClean="0">
                <a:latin typeface="Comic Sans MS" pitchFamily="66" charset="0"/>
              </a:rPr>
              <a:t>Synovial Fluid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Slippery fluid that fills the joint cavity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Has a viscous, egg white consistency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Reduces friction between the cartilages (bones)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Helps with shock absorption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Provides nutrients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2400" smtClean="0">
              <a:latin typeface="Comic Sans M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304800"/>
            <a:ext cx="914400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Synovial Joints</a:t>
            </a:r>
            <a:endParaRPr lang="en-U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3316" name="Picture 4" descr="08-03SynovJoint_U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" r="68686" b="5339"/>
          <a:stretch>
            <a:fillRect/>
          </a:stretch>
        </p:blipFill>
        <p:spPr bwMode="auto">
          <a:xfrm>
            <a:off x="5715000" y="1295400"/>
            <a:ext cx="2895600" cy="528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0300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28600" y="2819400"/>
            <a:ext cx="4191000" cy="248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 b="1">
                <a:latin typeface="Comic Sans MS" pitchFamily="66" charset="0"/>
              </a:rPr>
              <a:t>Articular Capsule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2800">
                <a:latin typeface="Comic Sans MS" pitchFamily="66" charset="0"/>
              </a:rPr>
              <a:t>Encloses the joint cavity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2800">
                <a:latin typeface="Comic Sans MS" pitchFamily="66" charset="0"/>
              </a:rPr>
              <a:t>Double layer of articular cartilage</a:t>
            </a: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810000" y="3200400"/>
            <a:ext cx="12954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5105400" y="3352800"/>
            <a:ext cx="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5105400" y="33528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5105400" y="5029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304800"/>
            <a:ext cx="914400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Synovial Joints</a:t>
            </a:r>
            <a:endParaRPr lang="en-U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4344" name="Picture 8" descr="08-03SynovJoint_U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" r="68686" b="5339"/>
          <a:stretch>
            <a:fillRect/>
          </a:stretch>
        </p:blipFill>
        <p:spPr bwMode="auto">
          <a:xfrm>
            <a:off x="5715000" y="1295400"/>
            <a:ext cx="2895600" cy="528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1470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" descr="08-03SynovJoint_U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" r="68686" b="5339"/>
          <a:stretch>
            <a:fillRect/>
          </a:stretch>
        </p:blipFill>
        <p:spPr bwMode="auto">
          <a:xfrm>
            <a:off x="5715000" y="1295400"/>
            <a:ext cx="2895600" cy="528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4"/>
          <p:cNvSpPr>
            <a:spLocks noChangeArrowheads="1"/>
          </p:cNvSpPr>
          <p:nvPr>
            <p:ph type="body" idx="1"/>
          </p:nvPr>
        </p:nvSpPr>
        <p:spPr>
          <a:xfrm>
            <a:off x="228600" y="1905000"/>
            <a:ext cx="4876800" cy="3124200"/>
          </a:xfrm>
          <a:noFill/>
        </p:spPr>
        <p:txBody>
          <a:bodyPr/>
          <a:lstStyle/>
          <a:p>
            <a:pPr eaLnBrk="1" hangingPunct="1"/>
            <a:r>
              <a:rPr lang="en-US" altLang="en-US" b="1" smtClean="0">
                <a:latin typeface="Comic Sans MS" pitchFamily="66" charset="0"/>
              </a:rPr>
              <a:t>Reinforcing ligaments</a:t>
            </a:r>
          </a:p>
          <a:p>
            <a:pPr lvl="1" eaLnBrk="1" hangingPunct="1">
              <a:buFontTx/>
              <a:buChar char="•"/>
            </a:pPr>
            <a:r>
              <a:rPr lang="en-US" altLang="en-US" smtClean="0">
                <a:latin typeface="Comic Sans MS" pitchFamily="66" charset="0"/>
              </a:rPr>
              <a:t>Surrounds the joint cavity</a:t>
            </a:r>
          </a:p>
          <a:p>
            <a:pPr lvl="1" eaLnBrk="1" hangingPunct="1">
              <a:buFontTx/>
              <a:buChar char="•"/>
            </a:pPr>
            <a:r>
              <a:rPr lang="en-US" altLang="en-US" smtClean="0">
                <a:latin typeface="Comic Sans MS" pitchFamily="66" charset="0"/>
              </a:rPr>
              <a:t>Reinforces and strengthens by many ligaments</a:t>
            </a:r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 flipH="1" flipV="1">
            <a:off x="4953000" y="2286000"/>
            <a:ext cx="3048000" cy="1066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304800"/>
            <a:ext cx="914400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Synovial Joints</a:t>
            </a:r>
            <a:endParaRPr lang="en-U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1404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3886200" cy="4191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</a:rPr>
              <a:t>Plane Joints</a:t>
            </a:r>
          </a:p>
          <a:p>
            <a:pPr eaLnBrk="1" hangingPunct="1">
              <a:buFontTx/>
              <a:buNone/>
            </a:pPr>
            <a:endParaRPr lang="en-US" altLang="en-US" smtClean="0">
              <a:latin typeface="Comic Sans MS" pitchFamily="66" charset="0"/>
            </a:endParaRPr>
          </a:p>
          <a:p>
            <a:pPr eaLnBrk="1" hangingPunct="1"/>
            <a:r>
              <a:rPr lang="en-US" altLang="en-US" smtClean="0">
                <a:latin typeface="Comic Sans MS" pitchFamily="66" charset="0"/>
              </a:rPr>
              <a:t>Hinge Joints</a:t>
            </a:r>
          </a:p>
          <a:p>
            <a:pPr eaLnBrk="1" hangingPunct="1">
              <a:buFontTx/>
              <a:buNone/>
            </a:pPr>
            <a:endParaRPr lang="en-US" altLang="en-US" smtClean="0">
              <a:latin typeface="Comic Sans MS" pitchFamily="66" charset="0"/>
            </a:endParaRPr>
          </a:p>
          <a:p>
            <a:pPr eaLnBrk="1" hangingPunct="1"/>
            <a:r>
              <a:rPr lang="en-US" altLang="en-US" smtClean="0">
                <a:latin typeface="Comic Sans MS" pitchFamily="66" charset="0"/>
              </a:rPr>
              <a:t>Pivot Joints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962400" y="2514600"/>
            <a:ext cx="4648200" cy="350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>
                <a:latin typeface="Comic Sans MS" pitchFamily="66" charset="0"/>
              </a:rPr>
              <a:t>Condyloid Joints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>
                <a:latin typeface="Comic Sans MS" pitchFamily="66" charset="0"/>
              </a:rPr>
              <a:t>Saddle Joints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>
                <a:latin typeface="Comic Sans MS" pitchFamily="66" charset="0"/>
              </a:rPr>
              <a:t>Ball and Socket Joints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04800"/>
            <a:ext cx="9144000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Types of Synovial Joints</a:t>
            </a:r>
            <a:endParaRPr lang="en-US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Action Button: Movie 6">
            <a:hlinkClick r:id="rId3" highlightClick="1"/>
          </p:cNvPr>
          <p:cNvSpPr/>
          <p:nvPr/>
        </p:nvSpPr>
        <p:spPr>
          <a:xfrm>
            <a:off x="8153400" y="6019800"/>
            <a:ext cx="533400" cy="6096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39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4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Comic Sans MS" pitchFamily="66" charset="0"/>
              </a:rPr>
              <a:t>Gliding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Comic Sans MS" pitchFamily="66" charset="0"/>
              </a:rPr>
              <a:t>Angular motion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  <a:hlinkClick r:id="rId3"/>
              </a:rPr>
              <a:t>Flexion, extension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smtClean="0">
                <a:latin typeface="Comic Sans MS" pitchFamily="66" charset="0"/>
                <a:hlinkClick r:id="rId4"/>
              </a:rPr>
              <a:t>abduction, adduction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smtClean="0">
                <a:latin typeface="Comic Sans MS" pitchFamily="66" charset="0"/>
                <a:hlinkClick r:id="rId5"/>
              </a:rPr>
              <a:t>circumduction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hlinkClick r:id="rId6"/>
              </a:rPr>
              <a:t>(2)</a:t>
            </a:r>
            <a:endParaRPr lang="en-US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Comic Sans MS" pitchFamily="66" charset="0"/>
              </a:rPr>
              <a:t>Rotation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Comic Sans MS" pitchFamily="66" charset="0"/>
                <a:hlinkClick r:id="rId7"/>
              </a:rPr>
              <a:t>Rotation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smtClean="0">
                <a:latin typeface="Comic Sans MS" pitchFamily="66" charset="0"/>
                <a:hlinkClick r:id="rId8"/>
              </a:rPr>
              <a:t>protation, and supination</a:t>
            </a:r>
            <a:endParaRPr lang="en-US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Comic Sans MS" pitchFamily="66" charset="0"/>
              </a:rPr>
              <a:t>Special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Comic Sans MS" pitchFamily="66" charset="0"/>
                <a:hlinkClick r:id="rId9"/>
              </a:rPr>
              <a:t>Inversion, eversion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smtClean="0">
                <a:latin typeface="Comic Sans MS" pitchFamily="66" charset="0"/>
                <a:hlinkClick r:id="rId10"/>
              </a:rPr>
              <a:t>dorsiflexion</a:t>
            </a:r>
            <a:r>
              <a:rPr lang="en-US" dirty="0" smtClean="0">
                <a:latin typeface="Comic Sans MS" pitchFamily="66" charset="0"/>
              </a:rPr>
              <a:t>, plantarflexion, </a:t>
            </a:r>
            <a:r>
              <a:rPr lang="en-US" dirty="0" smtClean="0">
                <a:latin typeface="Comic Sans MS" pitchFamily="66" charset="0"/>
                <a:hlinkClick r:id="rId11"/>
              </a:rPr>
              <a:t>opposition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smtClean="0">
                <a:latin typeface="Comic Sans MS" pitchFamily="66" charset="0"/>
                <a:hlinkClick r:id="rId12"/>
              </a:rPr>
              <a:t>protraction, retraction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smtClean="0">
                <a:latin typeface="Comic Sans MS" pitchFamily="66" charset="0"/>
                <a:hlinkClick r:id="rId13"/>
              </a:rPr>
              <a:t>elevation, depression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04800"/>
            <a:ext cx="914400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Types of Movement</a:t>
            </a:r>
            <a:endParaRPr lang="en-U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Action Button: Movie 6">
            <a:hlinkClick r:id="rId14" highlightClick="1"/>
          </p:cNvPr>
          <p:cNvSpPr/>
          <p:nvPr/>
        </p:nvSpPr>
        <p:spPr>
          <a:xfrm>
            <a:off x="8077200" y="5943600"/>
            <a:ext cx="762000" cy="6858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376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429000" cy="3048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</a:rPr>
              <a:t>Flat bone surfaces</a:t>
            </a:r>
          </a:p>
          <a:p>
            <a:pPr eaLnBrk="1" hangingPunct="1"/>
            <a:r>
              <a:rPr lang="en-US" altLang="en-US" smtClean="0">
                <a:latin typeface="Comic Sans MS" pitchFamily="66" charset="0"/>
              </a:rPr>
              <a:t>Intercarpal and intertarsal joints</a:t>
            </a:r>
          </a:p>
        </p:txBody>
      </p:sp>
      <p:pic>
        <p:nvPicPr>
          <p:cNvPr id="16388" name="Picture 4" descr="H:\LWCScience\swertelka\Anatomy Pictures\Plane Joint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895725"/>
            <a:ext cx="2743200" cy="266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 descr="H:\LWCScience\swertelka\Anatomy Pictures\Plane Join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600200"/>
            <a:ext cx="3048000" cy="225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304800"/>
            <a:ext cx="91440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Synovial Joints - Plane</a:t>
            </a:r>
            <a:endParaRPr lang="en-US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2733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7620000" cy="28956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</a:rPr>
              <a:t>Gliding</a:t>
            </a:r>
          </a:p>
          <a:p>
            <a:pPr lvl="1" eaLnBrk="1" hangingPunct="1"/>
            <a:r>
              <a:rPr lang="en-US" altLang="en-US" smtClean="0">
                <a:latin typeface="Comic Sans MS" pitchFamily="66" charset="0"/>
              </a:rPr>
              <a:t>Simplest movement</a:t>
            </a:r>
          </a:p>
          <a:p>
            <a:pPr lvl="1" eaLnBrk="1" hangingPunct="1"/>
            <a:r>
              <a:rPr lang="en-US" altLang="en-US" smtClean="0">
                <a:latin typeface="Comic Sans MS" pitchFamily="66" charset="0"/>
              </a:rPr>
              <a:t>One “flat” bone surface glides or slips over another similar surface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04800"/>
            <a:ext cx="9144000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7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Movement Allowed</a:t>
            </a:r>
            <a:endParaRPr lang="en-US" sz="7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3410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479</Words>
  <Application>Microsoft Office PowerPoint</Application>
  <PresentationFormat>On-screen Show (4:3)</PresentationFormat>
  <Paragraphs>122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LWHS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Taylor</dc:creator>
  <cp:lastModifiedBy>Samantha Taylor</cp:lastModifiedBy>
  <cp:revision>1</cp:revision>
  <dcterms:created xsi:type="dcterms:W3CDTF">2013-10-18T14:43:07Z</dcterms:created>
  <dcterms:modified xsi:type="dcterms:W3CDTF">2013-10-18T14:45:50Z</dcterms:modified>
</cp:coreProperties>
</file>